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FF49F5-77F9-4A1E-8D9E-7A257F67F0D1}">
  <a:tblStyle styleId="{1EFF49F5-77F9-4A1E-8D9E-7A257F67F0D1}"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47416F-C91A-43C1-870F-065006041A1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608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231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475c6017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a475c6017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011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475c6017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475c6017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27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475c6017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475c6017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297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475c6017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475c6017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43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475c6017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475c6017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92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475c6017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475c6017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22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475c6017e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a475c6017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1307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a475c6017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a475c6017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25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75c6017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75c6017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731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a475c6017e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a475c6017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1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475c6030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475c603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19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475c6017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a475c6017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4066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475c6017e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475c6017e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08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475c6017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475c6017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74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a475c6017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a475c6017e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05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475c6017e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475c6017e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13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475c6017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475c6017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65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475c6017e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a475c6017e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577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e775502a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e775502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33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475c601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475c601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906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475c6017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475c601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77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75c6030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75c6030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14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475c6030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475c6030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889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a475c6017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a475c6017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27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475c6017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475c6017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07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BLANK_1">
    <p:bg>
      <p:bgPr>
        <a:solidFill>
          <a:srgbClr val="FFFFFF"/>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hyperlink" Target="https://www.youtube.com/watch?v=boG0xahrWfI"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2.png"/><Relationship Id="rId5" Type="http://schemas.openxmlformats.org/officeDocument/2006/relationships/image" Target="../media/image25.png"/><Relationship Id="rId10"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image" Target="../media/image39.png"/><Relationship Id="rId10" Type="http://schemas.openxmlformats.org/officeDocument/2006/relationships/image" Target="../media/image18.png"/><Relationship Id="rId4" Type="http://schemas.openxmlformats.org/officeDocument/2006/relationships/image" Target="../media/image3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12"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18.png"/><Relationship Id="rId5" Type="http://schemas.openxmlformats.org/officeDocument/2006/relationships/image" Target="../media/image47.png"/><Relationship Id="rId10" Type="http://schemas.openxmlformats.org/officeDocument/2006/relationships/image" Target="../media/image29.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forms.gle/6XgfPzuMdyGK6NSp7" TargetMode="External"/><Relationship Id="rId4" Type="http://schemas.openxmlformats.org/officeDocument/2006/relationships/hyperlink" Target="https://forms.gle/HARncRoE9BY9xC2W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orestandards.org/ELA-Literacy/RI/3/7/"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0.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slide" Target="slide8.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
        <p:nvSpPr>
          <p:cNvPr id="56" name="Google Shape;56;p14"/>
          <p:cNvSpPr txBox="1"/>
          <p:nvPr/>
        </p:nvSpPr>
        <p:spPr>
          <a:xfrm>
            <a:off x="7246475" y="1321350"/>
            <a:ext cx="1560300" cy="15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rPr>
              <a:t>Educator Guide</a:t>
            </a:r>
            <a:endParaRPr sz="2400" b="1">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3"/>
          <p:cNvSpPr txBox="1"/>
          <p:nvPr/>
        </p:nvSpPr>
        <p:spPr>
          <a:xfrm>
            <a:off x="828325" y="1916775"/>
            <a:ext cx="4641300" cy="218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Snacks are mini meals that give you energy and help you learn, play, and grow. Explore how snacks from the food groups help you stay focused and fill you up between meals by following the link to watch the Why Eat Healthy Snacks video. </a:t>
            </a:r>
            <a:endParaRPr sz="1900"/>
          </a:p>
        </p:txBody>
      </p:sp>
      <p:pic>
        <p:nvPicPr>
          <p:cNvPr id="128" name="Google Shape;128;p23">
            <a:hlinkClick r:id="rId4"/>
          </p:cNvPr>
          <p:cNvPicPr preferRelativeResize="0"/>
          <p:nvPr/>
        </p:nvPicPr>
        <p:blipFill>
          <a:blip r:embed="rId5">
            <a:alphaModFix/>
          </a:blip>
          <a:stretch>
            <a:fillRect/>
          </a:stretch>
        </p:blipFill>
        <p:spPr>
          <a:xfrm>
            <a:off x="5469648" y="520100"/>
            <a:ext cx="3276675" cy="2263525"/>
          </a:xfrm>
          <a:prstGeom prst="rect">
            <a:avLst/>
          </a:prstGeom>
          <a:noFill/>
          <a:ln>
            <a:noFill/>
          </a:ln>
        </p:spPr>
      </p:pic>
      <p:pic>
        <p:nvPicPr>
          <p:cNvPr id="129" name="Google Shape;129;p23">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p24"/>
          <p:cNvSpPr txBox="1"/>
          <p:nvPr/>
        </p:nvSpPr>
        <p:spPr>
          <a:xfrm>
            <a:off x="452700" y="1772300"/>
            <a:ext cx="1589400" cy="30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How do you feel BEFORE you eat a snack?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Drag your choices to the box on the right.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135" name="Google Shape;135;p24"/>
          <p:cNvPicPr preferRelativeResize="0"/>
          <p:nvPr/>
        </p:nvPicPr>
        <p:blipFill>
          <a:blip r:embed="rId4">
            <a:alphaModFix/>
          </a:blip>
          <a:stretch>
            <a:fillRect/>
          </a:stretch>
        </p:blipFill>
        <p:spPr>
          <a:xfrm>
            <a:off x="2130613" y="4019300"/>
            <a:ext cx="1217306" cy="816003"/>
          </a:xfrm>
          <a:prstGeom prst="rect">
            <a:avLst/>
          </a:prstGeom>
          <a:noFill/>
          <a:ln>
            <a:noFill/>
          </a:ln>
        </p:spPr>
      </p:pic>
      <p:pic>
        <p:nvPicPr>
          <p:cNvPr id="136" name="Google Shape;136;p24"/>
          <p:cNvPicPr preferRelativeResize="0"/>
          <p:nvPr/>
        </p:nvPicPr>
        <p:blipFill>
          <a:blip r:embed="rId5">
            <a:alphaModFix/>
          </a:blip>
          <a:stretch>
            <a:fillRect/>
          </a:stretch>
        </p:blipFill>
        <p:spPr>
          <a:xfrm>
            <a:off x="3436425" y="3612495"/>
            <a:ext cx="1284191" cy="1036725"/>
          </a:xfrm>
          <a:prstGeom prst="rect">
            <a:avLst/>
          </a:prstGeom>
          <a:noFill/>
          <a:ln>
            <a:noFill/>
          </a:ln>
        </p:spPr>
      </p:pic>
      <p:pic>
        <p:nvPicPr>
          <p:cNvPr id="137" name="Google Shape;137;p24"/>
          <p:cNvPicPr preferRelativeResize="0"/>
          <p:nvPr/>
        </p:nvPicPr>
        <p:blipFill>
          <a:blip r:embed="rId6">
            <a:alphaModFix/>
          </a:blip>
          <a:stretch>
            <a:fillRect/>
          </a:stretch>
        </p:blipFill>
        <p:spPr>
          <a:xfrm>
            <a:off x="2685094" y="3041975"/>
            <a:ext cx="1538353" cy="461510"/>
          </a:xfrm>
          <a:prstGeom prst="rect">
            <a:avLst/>
          </a:prstGeom>
          <a:noFill/>
          <a:ln>
            <a:noFill/>
          </a:ln>
        </p:spPr>
      </p:pic>
      <p:pic>
        <p:nvPicPr>
          <p:cNvPr id="138" name="Google Shape;138;p24"/>
          <p:cNvPicPr preferRelativeResize="0"/>
          <p:nvPr/>
        </p:nvPicPr>
        <p:blipFill>
          <a:blip r:embed="rId7">
            <a:alphaModFix/>
          </a:blip>
          <a:stretch>
            <a:fillRect/>
          </a:stretch>
        </p:blipFill>
        <p:spPr>
          <a:xfrm>
            <a:off x="3083681" y="1437577"/>
            <a:ext cx="1558419" cy="936397"/>
          </a:xfrm>
          <a:prstGeom prst="rect">
            <a:avLst/>
          </a:prstGeom>
          <a:noFill/>
          <a:ln>
            <a:noFill/>
          </a:ln>
        </p:spPr>
      </p:pic>
      <p:pic>
        <p:nvPicPr>
          <p:cNvPr id="139" name="Google Shape;139;p24"/>
          <p:cNvPicPr preferRelativeResize="0"/>
          <p:nvPr/>
        </p:nvPicPr>
        <p:blipFill>
          <a:blip r:embed="rId8">
            <a:alphaModFix/>
          </a:blip>
          <a:stretch>
            <a:fillRect/>
          </a:stretch>
        </p:blipFill>
        <p:spPr>
          <a:xfrm>
            <a:off x="2042100" y="2319599"/>
            <a:ext cx="1484845" cy="722363"/>
          </a:xfrm>
          <a:prstGeom prst="rect">
            <a:avLst/>
          </a:prstGeom>
          <a:noFill/>
          <a:ln>
            <a:noFill/>
          </a:ln>
        </p:spPr>
      </p:pic>
      <p:pic>
        <p:nvPicPr>
          <p:cNvPr id="140" name="Google Shape;140;p24"/>
          <p:cNvPicPr preferRelativeResize="0"/>
          <p:nvPr/>
        </p:nvPicPr>
        <p:blipFill>
          <a:blip r:embed="rId9">
            <a:alphaModFix/>
          </a:blip>
          <a:stretch>
            <a:fillRect/>
          </a:stretch>
        </p:blipFill>
        <p:spPr>
          <a:xfrm>
            <a:off x="7625007" y="710050"/>
            <a:ext cx="574732" cy="372552"/>
          </a:xfrm>
          <a:prstGeom prst="rect">
            <a:avLst/>
          </a:prstGeom>
          <a:noFill/>
          <a:ln>
            <a:noFill/>
          </a:ln>
        </p:spPr>
      </p:pic>
      <p:pic>
        <p:nvPicPr>
          <p:cNvPr id="141" name="Google Shape;141;p24"/>
          <p:cNvPicPr preferRelativeResize="0"/>
          <p:nvPr/>
        </p:nvPicPr>
        <p:blipFill>
          <a:blip r:embed="rId10">
            <a:alphaModFix/>
          </a:blip>
          <a:stretch>
            <a:fillRect/>
          </a:stretch>
        </p:blipFill>
        <p:spPr>
          <a:xfrm>
            <a:off x="8268838" y="560300"/>
            <a:ext cx="501675" cy="522300"/>
          </a:xfrm>
          <a:prstGeom prst="rect">
            <a:avLst/>
          </a:prstGeom>
          <a:noFill/>
          <a:ln>
            <a:noFill/>
          </a:ln>
        </p:spPr>
      </p:pic>
      <p:pic>
        <p:nvPicPr>
          <p:cNvPr id="142" name="Google Shape;142;p24">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5"/>
          <p:cNvSpPr txBox="1"/>
          <p:nvPr/>
        </p:nvSpPr>
        <p:spPr>
          <a:xfrm>
            <a:off x="2417625" y="2070875"/>
            <a:ext cx="5769600" cy="12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Think about your snack choices, what you chose either today or yesterday. On the next slide, fill in what you ate and how you felt after you ate your snack. </a:t>
            </a:r>
            <a:endParaRPr sz="1800"/>
          </a:p>
        </p:txBody>
      </p:sp>
      <p:pic>
        <p:nvPicPr>
          <p:cNvPr id="148" name="Google Shape;148;p2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6"/>
          <p:cNvSpPr txBox="1"/>
          <p:nvPr/>
        </p:nvSpPr>
        <p:spPr>
          <a:xfrm>
            <a:off x="6530500" y="250425"/>
            <a:ext cx="1752900" cy="11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Drag an emoji that shows how you felt after eating your snack.</a:t>
            </a:r>
            <a:endParaRPr>
              <a:solidFill>
                <a:schemeClr val="lt1"/>
              </a:solidFill>
            </a:endParaRPr>
          </a:p>
        </p:txBody>
      </p:sp>
      <p:pic>
        <p:nvPicPr>
          <p:cNvPr id="154" name="Google Shape;154;p26"/>
          <p:cNvPicPr preferRelativeResize="0"/>
          <p:nvPr/>
        </p:nvPicPr>
        <p:blipFill>
          <a:blip r:embed="rId4">
            <a:alphaModFix/>
          </a:blip>
          <a:stretch>
            <a:fillRect/>
          </a:stretch>
        </p:blipFill>
        <p:spPr>
          <a:xfrm rot="-644983" flipH="1">
            <a:off x="8204750" y="970975"/>
            <a:ext cx="504825" cy="1123950"/>
          </a:xfrm>
          <a:prstGeom prst="rect">
            <a:avLst/>
          </a:prstGeom>
          <a:noFill/>
          <a:ln>
            <a:noFill/>
          </a:ln>
        </p:spPr>
      </p:pic>
      <p:graphicFrame>
        <p:nvGraphicFramePr>
          <p:cNvPr id="155" name="Google Shape;155;p26"/>
          <p:cNvGraphicFramePr/>
          <p:nvPr/>
        </p:nvGraphicFramePr>
        <p:xfrm>
          <a:off x="297525" y="2204675"/>
          <a:ext cx="3000000" cy="3000000"/>
        </p:xfrm>
        <a:graphic>
          <a:graphicData uri="http://schemas.openxmlformats.org/drawingml/2006/table">
            <a:tbl>
              <a:tblPr>
                <a:noFill/>
                <a:tableStyleId>{D147416F-C91A-43C1-870F-065006041A1F}</a:tableStyleId>
              </a:tblPr>
              <a:tblGrid>
                <a:gridCol w="1577375"/>
                <a:gridCol w="1577375"/>
                <a:gridCol w="1577375"/>
                <a:gridCol w="1577375"/>
              </a:tblGrid>
              <a:tr h="572450">
                <a:tc>
                  <a:txBody>
                    <a:bodyPr/>
                    <a:lstStyle/>
                    <a:p>
                      <a:pPr marL="0" lvl="0" indent="0" algn="ctr" rtl="0">
                        <a:spcBef>
                          <a:spcPts val="0"/>
                        </a:spcBef>
                        <a:spcAft>
                          <a:spcPts val="0"/>
                        </a:spcAft>
                        <a:buNone/>
                      </a:pPr>
                      <a:r>
                        <a:rPr lang="en"/>
                        <a:t>What did you eat?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When did you </a:t>
                      </a:r>
                      <a:br>
                        <a:rPr lang="en"/>
                      </a:br>
                      <a:r>
                        <a:rPr lang="en"/>
                        <a:t>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Where did you eat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c>
                  <a:txBody>
                    <a:bodyPr/>
                    <a:lstStyle/>
                    <a:p>
                      <a:pPr marL="0" lvl="0" indent="0" algn="ctr" rtl="0">
                        <a:spcBef>
                          <a:spcPts val="0"/>
                        </a:spcBef>
                        <a:spcAft>
                          <a:spcPts val="0"/>
                        </a:spcAft>
                        <a:buNone/>
                      </a:pPr>
                      <a:r>
                        <a:rPr lang="en"/>
                        <a:t>How did you feel after eating it</a:t>
                      </a: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solidFill>
                      <a:srgbClr val="FEBF40"/>
                    </a:solidFill>
                  </a:tcPr>
                </a:tc>
              </a:tr>
              <a:tr h="67840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707275">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r h="697650">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19050" cap="flat" cmpd="sng">
                      <a:solidFill>
                        <a:srgbClr val="FEBF40"/>
                      </a:solidFill>
                      <a:prstDash val="dot"/>
                      <a:round/>
                      <a:headEnd type="none" w="sm" len="sm"/>
                      <a:tailEnd type="none" w="sm" len="sm"/>
                    </a:lnL>
                    <a:lnR w="19050" cap="flat" cmpd="sng">
                      <a:solidFill>
                        <a:srgbClr val="FEBF40"/>
                      </a:solidFill>
                      <a:prstDash val="dot"/>
                      <a:round/>
                      <a:headEnd type="none" w="sm" len="sm"/>
                      <a:tailEnd type="none" w="sm" len="sm"/>
                    </a:lnR>
                    <a:lnT w="19050" cap="flat" cmpd="sng">
                      <a:solidFill>
                        <a:srgbClr val="FEBF40"/>
                      </a:solidFill>
                      <a:prstDash val="dot"/>
                      <a:round/>
                      <a:headEnd type="none" w="sm" len="sm"/>
                      <a:tailEnd type="none" w="sm" len="sm"/>
                    </a:lnT>
                    <a:lnB w="19050" cap="flat" cmpd="sng">
                      <a:solidFill>
                        <a:srgbClr val="FEBF40"/>
                      </a:solidFill>
                      <a:prstDash val="dot"/>
                      <a:round/>
                      <a:headEnd type="none" w="sm" len="sm"/>
                      <a:tailEnd type="none" w="sm" len="sm"/>
                    </a:lnB>
                  </a:tcPr>
                </a:tc>
              </a:tr>
            </a:tbl>
          </a:graphicData>
        </a:graphic>
      </p:graphicFrame>
      <p:sp>
        <p:nvSpPr>
          <p:cNvPr id="156" name="Google Shape;156;p26"/>
          <p:cNvSpPr txBox="1"/>
          <p:nvPr/>
        </p:nvSpPr>
        <p:spPr>
          <a:xfrm>
            <a:off x="232975" y="1791550"/>
            <a:ext cx="47967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Type your answer into the boxes.</a:t>
            </a:r>
            <a:endParaRPr/>
          </a:p>
        </p:txBody>
      </p:sp>
      <p:pic>
        <p:nvPicPr>
          <p:cNvPr id="157" name="Google Shape;157;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58" name="Google Shape;158;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59" name="Google Shape;159;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0" name="Google Shape;160;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1" name="Google Shape;161;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62" name="Google Shape;162;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63" name="Google Shape;163;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4" name="Google Shape;164;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5" name="Google Shape;165;p26"/>
          <p:cNvPicPr preferRelativeResize="0"/>
          <p:nvPr/>
        </p:nvPicPr>
        <p:blipFill>
          <a:blip r:embed="rId5">
            <a:alphaModFix/>
          </a:blip>
          <a:stretch>
            <a:fillRect/>
          </a:stretch>
        </p:blipFill>
        <p:spPr>
          <a:xfrm>
            <a:off x="8121200" y="2329902"/>
            <a:ext cx="671922" cy="671924"/>
          </a:xfrm>
          <a:prstGeom prst="rect">
            <a:avLst/>
          </a:prstGeom>
          <a:noFill/>
          <a:ln>
            <a:noFill/>
          </a:ln>
        </p:spPr>
      </p:pic>
      <p:pic>
        <p:nvPicPr>
          <p:cNvPr id="166" name="Google Shape;166;p26"/>
          <p:cNvPicPr preferRelativeResize="0"/>
          <p:nvPr/>
        </p:nvPicPr>
        <p:blipFill>
          <a:blip r:embed="rId6">
            <a:alphaModFix/>
          </a:blip>
          <a:stretch>
            <a:fillRect/>
          </a:stretch>
        </p:blipFill>
        <p:spPr>
          <a:xfrm>
            <a:off x="7298675" y="1696364"/>
            <a:ext cx="671922" cy="671924"/>
          </a:xfrm>
          <a:prstGeom prst="rect">
            <a:avLst/>
          </a:prstGeom>
          <a:noFill/>
          <a:ln>
            <a:noFill/>
          </a:ln>
        </p:spPr>
      </p:pic>
      <p:pic>
        <p:nvPicPr>
          <p:cNvPr id="167" name="Google Shape;167;p26"/>
          <p:cNvPicPr preferRelativeResize="0"/>
          <p:nvPr/>
        </p:nvPicPr>
        <p:blipFill>
          <a:blip r:embed="rId7">
            <a:alphaModFix/>
          </a:blip>
          <a:stretch>
            <a:fillRect/>
          </a:stretch>
        </p:blipFill>
        <p:spPr>
          <a:xfrm>
            <a:off x="7028162" y="2571752"/>
            <a:ext cx="671922" cy="671924"/>
          </a:xfrm>
          <a:prstGeom prst="rect">
            <a:avLst/>
          </a:prstGeom>
          <a:noFill/>
          <a:ln>
            <a:noFill/>
          </a:ln>
        </p:spPr>
      </p:pic>
      <p:pic>
        <p:nvPicPr>
          <p:cNvPr id="168" name="Google Shape;168;p26"/>
          <p:cNvPicPr preferRelativeResize="0"/>
          <p:nvPr/>
        </p:nvPicPr>
        <p:blipFill>
          <a:blip r:embed="rId8">
            <a:alphaModFix/>
          </a:blip>
          <a:stretch>
            <a:fillRect/>
          </a:stretch>
        </p:blipFill>
        <p:spPr>
          <a:xfrm>
            <a:off x="7746453" y="3264353"/>
            <a:ext cx="671922" cy="671924"/>
          </a:xfrm>
          <a:prstGeom prst="rect">
            <a:avLst/>
          </a:prstGeom>
          <a:noFill/>
          <a:ln>
            <a:noFill/>
          </a:ln>
        </p:spPr>
      </p:pic>
      <p:pic>
        <p:nvPicPr>
          <p:cNvPr id="169" name="Google Shape;169;p26">
            <a:hlinkClick r:id="" action="ppaction://hlinkshowjump?jump=nextslide"/>
          </p:cNvPr>
          <p:cNvPicPr preferRelativeResize="0"/>
          <p:nvPr/>
        </p:nvPicPr>
        <p:blipFill>
          <a:blip r:embed="rId9">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7"/>
          <p:cNvSpPr txBox="1"/>
          <p:nvPr/>
        </p:nvSpPr>
        <p:spPr>
          <a:xfrm>
            <a:off x="606825" y="4055075"/>
            <a:ext cx="6366900" cy="74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 smart snack has 2 or more food groups in it. A mix of food groups gives your body the most health benefits. </a:t>
            </a:r>
            <a:endParaRPr sz="1600"/>
          </a:p>
        </p:txBody>
      </p:sp>
      <p:pic>
        <p:nvPicPr>
          <p:cNvPr id="175" name="Google Shape;175;p2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28"/>
          <p:cNvPicPr preferRelativeResize="0"/>
          <p:nvPr/>
        </p:nvPicPr>
        <p:blipFill>
          <a:blip r:embed="rId4">
            <a:alphaModFix/>
          </a:blip>
          <a:stretch>
            <a:fillRect/>
          </a:stretch>
        </p:blipFill>
        <p:spPr>
          <a:xfrm>
            <a:off x="269025" y="1637200"/>
            <a:ext cx="1330354" cy="573873"/>
          </a:xfrm>
          <a:prstGeom prst="rect">
            <a:avLst/>
          </a:prstGeom>
          <a:noFill/>
          <a:ln>
            <a:noFill/>
          </a:ln>
        </p:spPr>
      </p:pic>
      <p:pic>
        <p:nvPicPr>
          <p:cNvPr id="181" name="Google Shape;181;p28"/>
          <p:cNvPicPr preferRelativeResize="0"/>
          <p:nvPr/>
        </p:nvPicPr>
        <p:blipFill>
          <a:blip r:embed="rId5">
            <a:alphaModFix/>
          </a:blip>
          <a:stretch>
            <a:fillRect/>
          </a:stretch>
        </p:blipFill>
        <p:spPr>
          <a:xfrm>
            <a:off x="269025" y="2932414"/>
            <a:ext cx="1330354" cy="573873"/>
          </a:xfrm>
          <a:prstGeom prst="rect">
            <a:avLst/>
          </a:prstGeom>
          <a:noFill/>
          <a:ln>
            <a:noFill/>
          </a:ln>
        </p:spPr>
      </p:pic>
      <p:pic>
        <p:nvPicPr>
          <p:cNvPr id="182" name="Google Shape;182;p28"/>
          <p:cNvPicPr preferRelativeResize="0"/>
          <p:nvPr/>
        </p:nvPicPr>
        <p:blipFill>
          <a:blip r:embed="rId6">
            <a:alphaModFix/>
          </a:blip>
          <a:stretch>
            <a:fillRect/>
          </a:stretch>
        </p:blipFill>
        <p:spPr>
          <a:xfrm>
            <a:off x="269021" y="3580025"/>
            <a:ext cx="1330354" cy="573873"/>
          </a:xfrm>
          <a:prstGeom prst="rect">
            <a:avLst/>
          </a:prstGeom>
          <a:noFill/>
          <a:ln>
            <a:noFill/>
          </a:ln>
        </p:spPr>
      </p:pic>
      <p:pic>
        <p:nvPicPr>
          <p:cNvPr id="183" name="Google Shape;183;p28"/>
          <p:cNvPicPr preferRelativeResize="0"/>
          <p:nvPr/>
        </p:nvPicPr>
        <p:blipFill>
          <a:blip r:embed="rId7">
            <a:alphaModFix/>
          </a:blip>
          <a:stretch>
            <a:fillRect/>
          </a:stretch>
        </p:blipFill>
        <p:spPr>
          <a:xfrm>
            <a:off x="269021" y="4227639"/>
            <a:ext cx="1330354" cy="573873"/>
          </a:xfrm>
          <a:prstGeom prst="rect">
            <a:avLst/>
          </a:prstGeom>
          <a:noFill/>
          <a:ln>
            <a:noFill/>
          </a:ln>
        </p:spPr>
      </p:pic>
      <p:pic>
        <p:nvPicPr>
          <p:cNvPr id="184" name="Google Shape;184;p28"/>
          <p:cNvPicPr preferRelativeResize="0"/>
          <p:nvPr/>
        </p:nvPicPr>
        <p:blipFill>
          <a:blip r:embed="rId8">
            <a:alphaModFix/>
          </a:blip>
          <a:stretch>
            <a:fillRect/>
          </a:stretch>
        </p:blipFill>
        <p:spPr>
          <a:xfrm>
            <a:off x="269025" y="2284815"/>
            <a:ext cx="1330354" cy="573873"/>
          </a:xfrm>
          <a:prstGeom prst="rect">
            <a:avLst/>
          </a:prstGeom>
          <a:noFill/>
          <a:ln>
            <a:noFill/>
          </a:ln>
        </p:spPr>
      </p:pic>
      <p:sp>
        <p:nvSpPr>
          <p:cNvPr id="185" name="Google Shape;185;p28"/>
          <p:cNvSpPr txBox="1"/>
          <p:nvPr/>
        </p:nvSpPr>
        <p:spPr>
          <a:xfrm>
            <a:off x="1907125" y="1818275"/>
            <a:ext cx="3188100" cy="12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Look at the pictures of the snacks. Pick 2 food groups that are in the snack. Drag and drop the food groups next to the pictures. When you are finished put a check mark in the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86" name="Google Shape;186;p28"/>
          <p:cNvSpPr txBox="1"/>
          <p:nvPr/>
        </p:nvSpPr>
        <p:spPr>
          <a:xfrm>
            <a:off x="5509525" y="510500"/>
            <a:ext cx="1483200" cy="52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rPr>
              <a:t>Celery and</a:t>
            </a:r>
            <a:endParaRPr>
              <a:solidFill>
                <a:schemeClr val="lt1"/>
              </a:solidFill>
            </a:endParaRPr>
          </a:p>
          <a:p>
            <a:pPr marL="0" lvl="0" indent="0" algn="ctr" rtl="0">
              <a:spcBef>
                <a:spcPts val="0"/>
              </a:spcBef>
              <a:spcAft>
                <a:spcPts val="0"/>
              </a:spcAft>
              <a:buClr>
                <a:schemeClr val="dk1"/>
              </a:buClr>
              <a:buSzPts val="1100"/>
              <a:buFont typeface="Arial"/>
              <a:buNone/>
            </a:pPr>
            <a:r>
              <a:rPr lang="en">
                <a:solidFill>
                  <a:schemeClr val="lt1"/>
                </a:solidFill>
              </a:rPr>
              <a:t>peanut butter</a:t>
            </a:r>
            <a:endParaRPr>
              <a:solidFill>
                <a:schemeClr val="lt1"/>
              </a:solidFill>
            </a:endParaRPr>
          </a:p>
          <a:p>
            <a:pPr marL="0" lvl="0" indent="0" algn="l" rtl="0">
              <a:spcBef>
                <a:spcPts val="0"/>
              </a:spcBef>
              <a:spcAft>
                <a:spcPts val="0"/>
              </a:spcAft>
              <a:buNone/>
            </a:pPr>
            <a:endParaRPr/>
          </a:p>
        </p:txBody>
      </p:sp>
      <p:sp>
        <p:nvSpPr>
          <p:cNvPr id="187" name="Google Shape;187;p28"/>
          <p:cNvSpPr txBox="1"/>
          <p:nvPr/>
        </p:nvSpPr>
        <p:spPr>
          <a:xfrm>
            <a:off x="2061250" y="4227650"/>
            <a:ext cx="1175100" cy="6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Yogurt and</a:t>
            </a:r>
            <a:endParaRPr/>
          </a:p>
          <a:p>
            <a:pPr marL="0" lvl="0" indent="0" algn="l" rtl="0">
              <a:spcBef>
                <a:spcPts val="0"/>
              </a:spcBef>
              <a:spcAft>
                <a:spcPts val="0"/>
              </a:spcAft>
              <a:buNone/>
            </a:pPr>
            <a:r>
              <a:rPr lang="en"/>
              <a:t>berries</a:t>
            </a:r>
            <a:endParaRPr/>
          </a:p>
        </p:txBody>
      </p:sp>
      <p:pic>
        <p:nvPicPr>
          <p:cNvPr id="188" name="Google Shape;188;p28"/>
          <p:cNvPicPr preferRelativeResize="0"/>
          <p:nvPr/>
        </p:nvPicPr>
        <p:blipFill>
          <a:blip r:embed="rId9">
            <a:alphaModFix/>
          </a:blip>
          <a:stretch>
            <a:fillRect/>
          </a:stretch>
        </p:blipFill>
        <p:spPr>
          <a:xfrm>
            <a:off x="7615357" y="3203125"/>
            <a:ext cx="574732" cy="372552"/>
          </a:xfrm>
          <a:prstGeom prst="rect">
            <a:avLst/>
          </a:prstGeom>
          <a:noFill/>
          <a:ln>
            <a:noFill/>
          </a:ln>
        </p:spPr>
      </p:pic>
      <p:pic>
        <p:nvPicPr>
          <p:cNvPr id="189" name="Google Shape;189;p28"/>
          <p:cNvPicPr preferRelativeResize="0"/>
          <p:nvPr/>
        </p:nvPicPr>
        <p:blipFill>
          <a:blip r:embed="rId10">
            <a:alphaModFix/>
          </a:blip>
          <a:stretch>
            <a:fillRect/>
          </a:stretch>
        </p:blipFill>
        <p:spPr>
          <a:xfrm>
            <a:off x="8259188" y="3053375"/>
            <a:ext cx="501675" cy="522300"/>
          </a:xfrm>
          <a:prstGeom prst="rect">
            <a:avLst/>
          </a:prstGeom>
          <a:noFill/>
          <a:ln>
            <a:noFill/>
          </a:ln>
        </p:spPr>
      </p:pic>
      <p:pic>
        <p:nvPicPr>
          <p:cNvPr id="190" name="Google Shape;190;p28">
            <a:hlinkClick r:id="" action="ppaction://hlinkshowjump?jump=nextslide"/>
          </p:cNvPr>
          <p:cNvPicPr preferRelativeResize="0"/>
          <p:nvPr/>
        </p:nvPicPr>
        <p:blipFill>
          <a:blip r:embed="rId11">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pic>
        <p:nvPicPr>
          <p:cNvPr id="195" name="Google Shape;195;p29">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0"/>
          <p:cNvSpPr txBox="1"/>
          <p:nvPr/>
        </p:nvSpPr>
        <p:spPr>
          <a:xfrm rot="-308221">
            <a:off x="1065617" y="1462665"/>
            <a:ext cx="6613965" cy="2059083"/>
          </a:xfrm>
          <a:prstGeom prst="rect">
            <a:avLst/>
          </a:prstGeom>
          <a:solidFill>
            <a:srgbClr val="FEBF4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Snacks are mini meals. A complete snack has 2 of the 5 food groups (for example, whole-grain crackers and hummus or apple slices and cheddar cheese).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Packaged snacks like chips and candy can give quick energy but will make you tired quickly, too. Healthy snacks give you an extra boost of long-lasting energy to help you learn, play, and grow.</a:t>
            </a:r>
            <a:endParaRPr sz="1600"/>
          </a:p>
        </p:txBody>
      </p:sp>
      <p:sp>
        <p:nvSpPr>
          <p:cNvPr id="201" name="Google Shape;201;p30"/>
          <p:cNvSpPr/>
          <p:nvPr/>
        </p:nvSpPr>
        <p:spPr>
          <a:xfrm rot="-324203">
            <a:off x="960260" y="1318413"/>
            <a:ext cx="6859079" cy="2309465"/>
          </a:xfrm>
          <a:prstGeom prst="rect">
            <a:avLst/>
          </a:prstGeom>
          <a:noFill/>
          <a:ln w="38100" cap="flat" cmpd="sng">
            <a:solidFill>
              <a:srgbClr val="FEBF4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3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1"/>
          <p:cNvSpPr txBox="1"/>
          <p:nvPr/>
        </p:nvSpPr>
        <p:spPr>
          <a:xfrm>
            <a:off x="337125" y="1993825"/>
            <a:ext cx="1945800" cy="27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Instructions</a:t>
            </a:r>
            <a:endParaRPr b="1"/>
          </a:p>
          <a:p>
            <a:pPr marL="0" lvl="0" indent="0" algn="l" rtl="0">
              <a:spcBef>
                <a:spcPts val="0"/>
              </a:spcBef>
              <a:spcAft>
                <a:spcPts val="0"/>
              </a:spcAft>
              <a:buClr>
                <a:schemeClr val="dk1"/>
              </a:buClr>
              <a:buSzPts val="1100"/>
              <a:buFont typeface="Arial"/>
              <a:buNone/>
            </a:pPr>
            <a:r>
              <a:rPr lang="en"/>
              <a:t>Move foods from the food groups to the thumbs-up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Then move the remaining foods to the thumbs-down box.</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When you are finished put a check mark in the box.</a:t>
            </a:r>
            <a:endParaRPr/>
          </a:p>
        </p:txBody>
      </p:sp>
      <p:pic>
        <p:nvPicPr>
          <p:cNvPr id="208" name="Google Shape;208;p31"/>
          <p:cNvPicPr preferRelativeResize="0"/>
          <p:nvPr/>
        </p:nvPicPr>
        <p:blipFill>
          <a:blip r:embed="rId4">
            <a:alphaModFix/>
          </a:blip>
          <a:stretch>
            <a:fillRect/>
          </a:stretch>
        </p:blipFill>
        <p:spPr>
          <a:xfrm>
            <a:off x="6710175" y="2801200"/>
            <a:ext cx="1097841" cy="1044637"/>
          </a:xfrm>
          <a:prstGeom prst="rect">
            <a:avLst/>
          </a:prstGeom>
          <a:noFill/>
          <a:ln>
            <a:noFill/>
          </a:ln>
        </p:spPr>
      </p:pic>
      <p:pic>
        <p:nvPicPr>
          <p:cNvPr id="209" name="Google Shape;209;p31"/>
          <p:cNvPicPr preferRelativeResize="0"/>
          <p:nvPr/>
        </p:nvPicPr>
        <p:blipFill>
          <a:blip r:embed="rId5">
            <a:alphaModFix/>
          </a:blip>
          <a:stretch>
            <a:fillRect/>
          </a:stretch>
        </p:blipFill>
        <p:spPr>
          <a:xfrm>
            <a:off x="2832041" y="2049438"/>
            <a:ext cx="1078692" cy="1044637"/>
          </a:xfrm>
          <a:prstGeom prst="rect">
            <a:avLst/>
          </a:prstGeom>
          <a:noFill/>
          <a:ln>
            <a:noFill/>
          </a:ln>
        </p:spPr>
      </p:pic>
      <p:pic>
        <p:nvPicPr>
          <p:cNvPr id="210" name="Google Shape;210;p31"/>
          <p:cNvPicPr preferRelativeResize="0"/>
          <p:nvPr/>
        </p:nvPicPr>
        <p:blipFill>
          <a:blip r:embed="rId6">
            <a:alphaModFix/>
          </a:blip>
          <a:stretch>
            <a:fillRect/>
          </a:stretch>
        </p:blipFill>
        <p:spPr>
          <a:xfrm>
            <a:off x="3957200" y="2731113"/>
            <a:ext cx="1078692" cy="1044637"/>
          </a:xfrm>
          <a:prstGeom prst="rect">
            <a:avLst/>
          </a:prstGeom>
          <a:noFill/>
          <a:ln>
            <a:noFill/>
          </a:ln>
        </p:spPr>
      </p:pic>
      <p:pic>
        <p:nvPicPr>
          <p:cNvPr id="211" name="Google Shape;211;p31"/>
          <p:cNvPicPr preferRelativeResize="0"/>
          <p:nvPr/>
        </p:nvPicPr>
        <p:blipFill>
          <a:blip r:embed="rId7">
            <a:alphaModFix/>
          </a:blip>
          <a:stretch>
            <a:fillRect/>
          </a:stretch>
        </p:blipFill>
        <p:spPr>
          <a:xfrm>
            <a:off x="2832042" y="3540213"/>
            <a:ext cx="1078692" cy="1044637"/>
          </a:xfrm>
          <a:prstGeom prst="rect">
            <a:avLst/>
          </a:prstGeom>
          <a:noFill/>
          <a:ln>
            <a:noFill/>
          </a:ln>
        </p:spPr>
      </p:pic>
      <p:pic>
        <p:nvPicPr>
          <p:cNvPr id="212" name="Google Shape;212;p31"/>
          <p:cNvPicPr preferRelativeResize="0"/>
          <p:nvPr/>
        </p:nvPicPr>
        <p:blipFill>
          <a:blip r:embed="rId8">
            <a:alphaModFix/>
          </a:blip>
          <a:stretch>
            <a:fillRect/>
          </a:stretch>
        </p:blipFill>
        <p:spPr>
          <a:xfrm>
            <a:off x="5663733" y="1943975"/>
            <a:ext cx="1078692" cy="1044637"/>
          </a:xfrm>
          <a:prstGeom prst="rect">
            <a:avLst/>
          </a:prstGeom>
          <a:noFill/>
          <a:ln>
            <a:noFill/>
          </a:ln>
        </p:spPr>
      </p:pic>
      <p:pic>
        <p:nvPicPr>
          <p:cNvPr id="213" name="Google Shape;213;p31"/>
          <p:cNvPicPr preferRelativeResize="0"/>
          <p:nvPr/>
        </p:nvPicPr>
        <p:blipFill>
          <a:blip r:embed="rId9">
            <a:alphaModFix/>
          </a:blip>
          <a:stretch>
            <a:fillRect/>
          </a:stretch>
        </p:blipFill>
        <p:spPr>
          <a:xfrm>
            <a:off x="5548259" y="3540213"/>
            <a:ext cx="1078692" cy="1044637"/>
          </a:xfrm>
          <a:prstGeom prst="rect">
            <a:avLst/>
          </a:prstGeom>
          <a:noFill/>
          <a:ln>
            <a:noFill/>
          </a:ln>
        </p:spPr>
      </p:pic>
      <p:pic>
        <p:nvPicPr>
          <p:cNvPr id="214" name="Google Shape;214;p31"/>
          <p:cNvPicPr preferRelativeResize="0"/>
          <p:nvPr/>
        </p:nvPicPr>
        <p:blipFill>
          <a:blip r:embed="rId10">
            <a:alphaModFix/>
          </a:blip>
          <a:stretch>
            <a:fillRect/>
          </a:stretch>
        </p:blipFill>
        <p:spPr>
          <a:xfrm>
            <a:off x="7624982" y="573575"/>
            <a:ext cx="574732" cy="372552"/>
          </a:xfrm>
          <a:prstGeom prst="rect">
            <a:avLst/>
          </a:prstGeom>
          <a:noFill/>
          <a:ln>
            <a:noFill/>
          </a:ln>
        </p:spPr>
      </p:pic>
      <p:pic>
        <p:nvPicPr>
          <p:cNvPr id="215" name="Google Shape;215;p31"/>
          <p:cNvPicPr preferRelativeResize="0"/>
          <p:nvPr/>
        </p:nvPicPr>
        <p:blipFill>
          <a:blip r:embed="rId11">
            <a:alphaModFix/>
          </a:blip>
          <a:stretch>
            <a:fillRect/>
          </a:stretch>
        </p:blipFill>
        <p:spPr>
          <a:xfrm>
            <a:off x="8268813" y="423825"/>
            <a:ext cx="501675" cy="522300"/>
          </a:xfrm>
          <a:prstGeom prst="rect">
            <a:avLst/>
          </a:prstGeom>
          <a:noFill/>
          <a:ln>
            <a:noFill/>
          </a:ln>
        </p:spPr>
      </p:pic>
      <p:pic>
        <p:nvPicPr>
          <p:cNvPr id="216" name="Google Shape;216;p31">
            <a:hlinkClick r:id="" action="ppaction://hlinkshowjump?jump=nextslide"/>
          </p:cNvPr>
          <p:cNvPicPr preferRelativeResize="0"/>
          <p:nvPr/>
        </p:nvPicPr>
        <p:blipFill>
          <a:blip r:embed="rId12">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2"/>
          <p:cNvSpPr txBox="1"/>
          <p:nvPr/>
        </p:nvSpPr>
        <p:spPr>
          <a:xfrm>
            <a:off x="1001725" y="1849350"/>
            <a:ext cx="63957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How do you decide which snacks to eat?</a:t>
            </a:r>
            <a:endParaRPr sz="1600"/>
          </a:p>
          <a:p>
            <a:pPr marL="0" lvl="0" indent="0" algn="l" rtl="0">
              <a:spcBef>
                <a:spcPts val="0"/>
              </a:spcBef>
              <a:spcAft>
                <a:spcPts val="0"/>
              </a:spcAft>
              <a:buNone/>
            </a:pPr>
            <a:r>
              <a:rPr lang="en" sz="1600"/>
              <a:t>Write what you learned about smart snacking in the box. </a:t>
            </a:r>
            <a:endParaRPr sz="1600"/>
          </a:p>
        </p:txBody>
      </p:sp>
      <p:sp>
        <p:nvSpPr>
          <p:cNvPr id="222" name="Google Shape;222;p32"/>
          <p:cNvSpPr/>
          <p:nvPr/>
        </p:nvSpPr>
        <p:spPr>
          <a:xfrm>
            <a:off x="1078775" y="2619900"/>
            <a:ext cx="6193500" cy="2080500"/>
          </a:xfrm>
          <a:prstGeom prst="rect">
            <a:avLst/>
          </a:prstGeom>
          <a:solidFill>
            <a:schemeClr val="lt1"/>
          </a:solidFill>
          <a:ln w="19050" cap="flat" cmpd="sng">
            <a:solidFill>
              <a:srgbClr val="FEBF4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2">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5" title="Navigating Our Digital Google Slides, HyperDoc.mp4">
            <a:hlinkClick r:id="rId4"/>
          </p:cNvPr>
          <p:cNvPicPr preferRelativeResize="0"/>
          <p:nvPr/>
        </p:nvPicPr>
        <p:blipFill>
          <a:blip r:embed="rId5">
            <a:alphaModFix/>
          </a:blip>
          <a:stretch>
            <a:fillRect/>
          </a:stretch>
        </p:blipFill>
        <p:spPr>
          <a:xfrm>
            <a:off x="5538901" y="759075"/>
            <a:ext cx="3388525" cy="1884876"/>
          </a:xfrm>
          <a:prstGeom prst="rect">
            <a:avLst/>
          </a:prstGeom>
          <a:noFill/>
          <a:ln>
            <a:noFill/>
          </a:ln>
        </p:spPr>
      </p:pic>
      <p:pic>
        <p:nvPicPr>
          <p:cNvPr id="62" name="Google Shape;62;p15" title="Adding HyperDoc to Google Classroom .mp4">
            <a:hlinkClick r:id="rId6"/>
          </p:cNvPr>
          <p:cNvPicPr preferRelativeResize="0"/>
          <p:nvPr/>
        </p:nvPicPr>
        <p:blipFill>
          <a:blip r:embed="rId7">
            <a:alphaModFix/>
          </a:blip>
          <a:stretch>
            <a:fillRect/>
          </a:stretch>
        </p:blipFill>
        <p:spPr>
          <a:xfrm>
            <a:off x="5538900" y="3137400"/>
            <a:ext cx="3388525" cy="1826634"/>
          </a:xfrm>
          <a:prstGeom prst="rect">
            <a:avLst/>
          </a:prstGeom>
          <a:noFill/>
          <a:ln>
            <a:noFill/>
          </a:ln>
        </p:spPr>
      </p:pic>
      <p:sp>
        <p:nvSpPr>
          <p:cNvPr id="63" name="Google Shape;63;p15"/>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Navigating Digital Google Slides </a:t>
            </a:r>
            <a:endParaRPr>
              <a:solidFill>
                <a:srgbClr val="FFFFFF"/>
              </a:solidFill>
            </a:endParaRPr>
          </a:p>
          <a:p>
            <a:pPr marL="0" lvl="0" indent="0" algn="l" rtl="0">
              <a:spcBef>
                <a:spcPts val="0"/>
              </a:spcBef>
              <a:spcAft>
                <a:spcPts val="0"/>
              </a:spcAft>
              <a:buNone/>
            </a:pPr>
            <a:r>
              <a:rPr lang="en">
                <a:solidFill>
                  <a:srgbClr val="FFFFFF"/>
                </a:solidFill>
              </a:rPr>
              <a:t>Using HyperDoc:</a:t>
            </a:r>
            <a:endParaRPr>
              <a:solidFill>
                <a:srgbClr val="FFFFFF"/>
              </a:solidFill>
            </a:endParaRPr>
          </a:p>
        </p:txBody>
      </p:sp>
      <p:sp>
        <p:nvSpPr>
          <p:cNvPr id="64" name="Google Shape;64;p15"/>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A9E0"/>
                </a:solidFill>
              </a:rPr>
              <a:t>Adding HyperDoc to Google Classroom:</a:t>
            </a:r>
            <a:endParaRPr>
              <a:solidFill>
                <a:srgbClr val="00A9E0"/>
              </a:solidFill>
            </a:endParaRPr>
          </a:p>
        </p:txBody>
      </p:sp>
      <p:sp>
        <p:nvSpPr>
          <p:cNvPr id="65" name="Google Shape;65;p15"/>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You are using the Educator Guide, which includes notes and instructional videos.</a:t>
            </a:r>
            <a:endParaRPr/>
          </a:p>
          <a:p>
            <a:pPr marL="0" lvl="0" indent="0" algn="l" rtl="0">
              <a:spcBef>
                <a:spcPts val="0"/>
              </a:spcBef>
              <a:spcAft>
                <a:spcPts val="0"/>
              </a:spcAft>
              <a:buClr>
                <a:srgbClr val="000000"/>
              </a:buClr>
              <a:buSzPts val="1100"/>
              <a:buFont typeface="Arial"/>
              <a:buNone/>
            </a:pPr>
            <a:endParaRPr/>
          </a:p>
          <a:p>
            <a:pPr marL="400050" lvl="0" indent="0" algn="l" rtl="0">
              <a:spcBef>
                <a:spcPts val="0"/>
              </a:spcBef>
              <a:spcAft>
                <a:spcPts val="0"/>
              </a:spcAft>
              <a:buClr>
                <a:srgbClr val="000000"/>
              </a:buClr>
              <a:buSzPts val="1100"/>
              <a:buFont typeface="Arial"/>
              <a:buNone/>
            </a:pPr>
            <a:r>
              <a:rPr lang="en"/>
              <a:t>Watch these 2 videos as an introduction to using the Builder Series.</a:t>
            </a:r>
            <a:endParaRPr/>
          </a:p>
          <a:p>
            <a:pPr marL="400050" lvl="0" indent="0" algn="l" rtl="0">
              <a:spcBef>
                <a:spcPts val="0"/>
              </a:spcBef>
              <a:spcAft>
                <a:spcPts val="0"/>
              </a:spcAft>
              <a:buNone/>
            </a:pPr>
            <a:endParaRPr/>
          </a:p>
          <a:p>
            <a:pPr marL="400050" lvl="0" indent="0" algn="l" rtl="0">
              <a:spcBef>
                <a:spcPts val="0"/>
              </a:spcBef>
              <a:spcAft>
                <a:spcPts val="0"/>
              </a:spcAft>
              <a:buClr>
                <a:srgbClr val="000000"/>
              </a:buClr>
              <a:buSzPts val="1100"/>
              <a:buFont typeface="Arial"/>
              <a:buNone/>
            </a:pPr>
            <a:r>
              <a:rPr lang="en"/>
              <a:t>The Builder Series is an interactive HyperDoc that includes aligned standards, facts, and slides labeled “Educator Guide” that are hidden from student view when presenting this material.  </a:t>
            </a:r>
            <a:endParaRPr/>
          </a:p>
          <a:p>
            <a:pPr marL="400050" lvl="0" indent="0" algn="l" rtl="0">
              <a:spcBef>
                <a:spcPts val="0"/>
              </a:spcBef>
              <a:spcAft>
                <a:spcPts val="0"/>
              </a:spcAft>
              <a:buNone/>
            </a:pPr>
            <a:endParaRPr/>
          </a:p>
          <a:p>
            <a:pPr marL="400050" lvl="0" indent="0" algn="l" rtl="0">
              <a:spcBef>
                <a:spcPts val="0"/>
              </a:spcBef>
              <a:spcAft>
                <a:spcPts val="0"/>
              </a:spcAft>
              <a:buNone/>
            </a:pPr>
            <a:r>
              <a:rPr lang="en"/>
              <a:t>To make hidden slides viewable, simply select the slides, right click, and deselect Skip Slide. </a:t>
            </a:r>
            <a:endParaRPr/>
          </a:p>
        </p:txBody>
      </p:sp>
      <p:pic>
        <p:nvPicPr>
          <p:cNvPr id="66" name="Google Shape;66;p15"/>
          <p:cNvPicPr preferRelativeResize="0"/>
          <p:nvPr/>
        </p:nvPicPr>
        <p:blipFill>
          <a:blip r:embed="rId8">
            <a:alphaModFix/>
          </a:blip>
          <a:stretch>
            <a:fillRect/>
          </a:stretch>
        </p:blipFill>
        <p:spPr>
          <a:xfrm>
            <a:off x="505325" y="2814475"/>
            <a:ext cx="361950" cy="428625"/>
          </a:xfrm>
          <a:prstGeom prst="rect">
            <a:avLst/>
          </a:prstGeom>
          <a:noFill/>
          <a:ln>
            <a:noFill/>
          </a:ln>
        </p:spPr>
      </p:pic>
      <p:pic>
        <p:nvPicPr>
          <p:cNvPr id="67" name="Google Shape;67;p15"/>
          <p:cNvPicPr preferRelativeResize="0"/>
          <p:nvPr/>
        </p:nvPicPr>
        <p:blipFill>
          <a:blip r:embed="rId9">
            <a:alphaModFix/>
          </a:blip>
          <a:stretch>
            <a:fillRect/>
          </a:stretch>
        </p:blipFill>
        <p:spPr>
          <a:xfrm>
            <a:off x="505325" y="3457075"/>
            <a:ext cx="361950" cy="428625"/>
          </a:xfrm>
          <a:prstGeom prst="rect">
            <a:avLst/>
          </a:prstGeom>
          <a:noFill/>
          <a:ln>
            <a:noFill/>
          </a:ln>
        </p:spPr>
      </p:pic>
      <p:pic>
        <p:nvPicPr>
          <p:cNvPr id="68" name="Google Shape;68;p15"/>
          <p:cNvPicPr preferRelativeResize="0"/>
          <p:nvPr/>
        </p:nvPicPr>
        <p:blipFill>
          <a:blip r:embed="rId10">
            <a:alphaModFix/>
          </a:blip>
          <a:stretch>
            <a:fill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33">
            <a:hlinkClick r:id=""/>
          </p:cNvPr>
          <p:cNvPicPr preferRelativeResize="0"/>
          <p:nvPr/>
        </p:nvPicPr>
        <p:blipFill>
          <a:blip r:embed="rId4">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pic>
        <p:nvPicPr>
          <p:cNvPr id="233" name="Google Shape;233;p34">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35"/>
          <p:cNvSpPr txBox="1"/>
          <p:nvPr/>
        </p:nvSpPr>
        <p:spPr>
          <a:xfrm>
            <a:off x="722400" y="2032350"/>
            <a:ext cx="7638300" cy="2822100"/>
          </a:xfrm>
          <a:prstGeom prst="rect">
            <a:avLst/>
          </a:prstGeom>
          <a:noFill/>
          <a:ln>
            <a:noFill/>
          </a:ln>
        </p:spPr>
        <p:txBody>
          <a:bodyPr spcFirstLastPara="1" wrap="square" lIns="91425" tIns="91425" rIns="91425" bIns="91425" anchor="t" anchorCtr="0">
            <a:noAutofit/>
          </a:bodyPr>
          <a:lstStyle/>
          <a:p>
            <a:pPr marL="0" lvl="0" indent="0" algn="l" rtl="0">
              <a:lnSpc>
                <a:spcPct val="250000"/>
              </a:lnSpc>
              <a:spcBef>
                <a:spcPts val="0"/>
              </a:spcBef>
              <a:spcAft>
                <a:spcPts val="0"/>
              </a:spcAft>
              <a:buClr>
                <a:schemeClr val="dk1"/>
              </a:buClr>
              <a:buSzPts val="1100"/>
              <a:buFont typeface="Arial"/>
              <a:buNone/>
            </a:pPr>
            <a:r>
              <a:rPr lang="en" sz="1800"/>
              <a:t>I will eat a snack because it helps me                                          . </a:t>
            </a:r>
            <a:endParaRPr sz="1800"/>
          </a:p>
          <a:p>
            <a:pPr marL="0" lvl="0" indent="0" algn="l" rtl="0">
              <a:lnSpc>
                <a:spcPct val="250000"/>
              </a:lnSpc>
              <a:spcBef>
                <a:spcPts val="0"/>
              </a:spcBef>
              <a:spcAft>
                <a:spcPts val="0"/>
              </a:spcAft>
              <a:buClr>
                <a:schemeClr val="dk1"/>
              </a:buClr>
              <a:buSzPts val="1100"/>
              <a:buFont typeface="Arial"/>
              <a:buNone/>
            </a:pPr>
            <a:r>
              <a:rPr lang="en" sz="1800"/>
              <a:t>My favorite healthy snack combines these 2 foods:  </a:t>
            </a:r>
            <a:endParaRPr sz="1800"/>
          </a:p>
          <a:p>
            <a:pPr marL="0" lvl="0" indent="0" algn="l" rtl="0">
              <a:lnSpc>
                <a:spcPct val="250000"/>
              </a:lnSpc>
              <a:spcBef>
                <a:spcPts val="0"/>
              </a:spcBef>
              <a:spcAft>
                <a:spcPts val="0"/>
              </a:spcAft>
              <a:buClr>
                <a:schemeClr val="dk1"/>
              </a:buClr>
              <a:buSzPts val="1100"/>
              <a:buFont typeface="Arial"/>
              <a:buNone/>
            </a:pPr>
            <a:r>
              <a:rPr lang="en" sz="1800"/>
              <a:t>and                               . I will eat a smart snack at </a:t>
            </a:r>
            <a:endParaRPr sz="1800"/>
          </a:p>
          <a:p>
            <a:pPr marL="0" lvl="0" indent="0" algn="l" rtl="0">
              <a:lnSpc>
                <a:spcPct val="250000"/>
              </a:lnSpc>
              <a:spcBef>
                <a:spcPts val="0"/>
              </a:spcBef>
              <a:spcAft>
                <a:spcPts val="0"/>
              </a:spcAft>
              <a:buNone/>
            </a:pPr>
            <a:r>
              <a:rPr lang="en" sz="1800"/>
              <a:t>                              .</a:t>
            </a:r>
            <a:endParaRPr sz="1800"/>
          </a:p>
        </p:txBody>
      </p:sp>
      <p:sp>
        <p:nvSpPr>
          <p:cNvPr id="239" name="Google Shape;239;p35"/>
          <p:cNvSpPr txBox="1"/>
          <p:nvPr/>
        </p:nvSpPr>
        <p:spPr>
          <a:xfrm>
            <a:off x="4690750" y="2025975"/>
            <a:ext cx="24948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why</a:t>
            </a:r>
            <a:endParaRPr/>
          </a:p>
        </p:txBody>
      </p:sp>
      <p:sp>
        <p:nvSpPr>
          <p:cNvPr id="240" name="Google Shape;240;p35"/>
          <p:cNvSpPr txBox="1"/>
          <p:nvPr/>
        </p:nvSpPr>
        <p:spPr>
          <a:xfrm>
            <a:off x="130820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41" name="Google Shape;241;p35"/>
          <p:cNvSpPr txBox="1"/>
          <p:nvPr/>
        </p:nvSpPr>
        <p:spPr>
          <a:xfrm>
            <a:off x="6016550" y="2704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food</a:t>
            </a:r>
            <a:endParaRPr/>
          </a:p>
        </p:txBody>
      </p:sp>
      <p:sp>
        <p:nvSpPr>
          <p:cNvPr id="242" name="Google Shape;242;p35"/>
          <p:cNvSpPr txBox="1"/>
          <p:nvPr/>
        </p:nvSpPr>
        <p:spPr>
          <a:xfrm>
            <a:off x="6016550" y="34318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where</a:t>
            </a:r>
            <a:endParaRPr/>
          </a:p>
        </p:txBody>
      </p:sp>
      <p:sp>
        <p:nvSpPr>
          <p:cNvPr id="243" name="Google Shape;243;p35"/>
          <p:cNvSpPr txBox="1"/>
          <p:nvPr/>
        </p:nvSpPr>
        <p:spPr>
          <a:xfrm>
            <a:off x="850350" y="4045275"/>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Fill in when</a:t>
            </a:r>
            <a:endParaRPr/>
          </a:p>
        </p:txBody>
      </p:sp>
      <p:pic>
        <p:nvPicPr>
          <p:cNvPr id="244" name="Google Shape;244;p35">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sp>
        <p:nvSpPr>
          <p:cNvPr id="249" name="Google Shape;249;p36"/>
          <p:cNvSpPr txBox="1"/>
          <p:nvPr/>
        </p:nvSpPr>
        <p:spPr>
          <a:xfrm>
            <a:off x="491225" y="2013100"/>
            <a:ext cx="27741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1:</a:t>
            </a:r>
            <a:r>
              <a:rPr lang="en"/>
              <a:t> Perform the following circuit as many times as you can in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5 squats</a:t>
            </a:r>
            <a:endParaRPr/>
          </a:p>
          <a:p>
            <a:pPr marL="0" lvl="0" indent="0" algn="l" rtl="0">
              <a:spcBef>
                <a:spcPts val="0"/>
              </a:spcBef>
              <a:spcAft>
                <a:spcPts val="0"/>
              </a:spcAft>
              <a:buClr>
                <a:schemeClr val="dk1"/>
              </a:buClr>
              <a:buSzPts val="1100"/>
              <a:buFont typeface="Arial"/>
              <a:buNone/>
            </a:pPr>
            <a:r>
              <a:rPr lang="en"/>
              <a:t>5 squat jumps</a:t>
            </a:r>
            <a:endParaRPr/>
          </a:p>
          <a:p>
            <a:pPr marL="0" lvl="0" indent="0" algn="l" rtl="0">
              <a:spcBef>
                <a:spcPts val="0"/>
              </a:spcBef>
              <a:spcAft>
                <a:spcPts val="0"/>
              </a:spcAft>
              <a:buClr>
                <a:schemeClr val="dk1"/>
              </a:buClr>
              <a:buSzPts val="1100"/>
              <a:buFont typeface="Arial"/>
              <a:buNone/>
            </a:pPr>
            <a:r>
              <a:rPr lang="en"/>
              <a:t>5 jumping jacks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0" name="Google Shape;250;p36"/>
          <p:cNvSpPr txBox="1"/>
          <p:nvPr/>
        </p:nvSpPr>
        <p:spPr>
          <a:xfrm>
            <a:off x="3583100" y="2013100"/>
            <a:ext cx="3265200" cy="18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2:</a:t>
            </a:r>
            <a:r>
              <a:rPr lang="en"/>
              <a:t> Rest for 5 minutes.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3:</a:t>
            </a:r>
            <a:r>
              <a:rPr lang="en"/>
              <a:t> Now run in place as fast as you can for 1 minute without stopping.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STEP 4:</a:t>
            </a:r>
            <a:r>
              <a:rPr lang="en"/>
              <a:t> Repeat Step 1 for 2 minutes and record how many you completed.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51" name="Google Shape;251;p36"/>
          <p:cNvSpPr txBox="1"/>
          <p:nvPr/>
        </p:nvSpPr>
        <p:spPr>
          <a:xfrm>
            <a:off x="5614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52" name="Google Shape;252;p36"/>
          <p:cNvSpPr txBox="1"/>
          <p:nvPr/>
        </p:nvSpPr>
        <p:spPr>
          <a:xfrm>
            <a:off x="3660900" y="4112700"/>
            <a:ext cx="1822200" cy="423900"/>
          </a:xfrm>
          <a:prstGeom prst="rect">
            <a:avLst/>
          </a:prstGeom>
          <a:noFill/>
          <a:ln w="9525" cap="flat" cmpd="sng">
            <a:solidFill>
              <a:srgbClr val="FEBF4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Number completed</a:t>
            </a:r>
            <a:endParaRPr/>
          </a:p>
        </p:txBody>
      </p:sp>
      <p:sp>
        <p:nvSpPr>
          <p:cNvPr id="253" name="Google Shape;253;p36"/>
          <p:cNvSpPr txBox="1"/>
          <p:nvPr/>
        </p:nvSpPr>
        <p:spPr>
          <a:xfrm>
            <a:off x="6068175" y="3900750"/>
            <a:ext cx="1512300" cy="84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STEP 5:</a:t>
            </a:r>
            <a:r>
              <a:rPr lang="en"/>
              <a:t> Compare your results.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pic>
        <p:nvPicPr>
          <p:cNvPr id="254" name="Google Shape;254;p36"/>
          <p:cNvPicPr preferRelativeResize="0"/>
          <p:nvPr/>
        </p:nvPicPr>
        <p:blipFill>
          <a:blip r:embed="rId4">
            <a:alphaModFix/>
          </a:blip>
          <a:stretch>
            <a:fillRect/>
          </a:stretch>
        </p:blipFill>
        <p:spPr>
          <a:xfrm>
            <a:off x="6848300" y="831225"/>
            <a:ext cx="1985932" cy="1634575"/>
          </a:xfrm>
          <a:prstGeom prst="rect">
            <a:avLst/>
          </a:prstGeom>
          <a:noFill/>
          <a:ln>
            <a:noFill/>
          </a:ln>
        </p:spPr>
      </p:pic>
      <p:pic>
        <p:nvPicPr>
          <p:cNvPr id="255" name="Google Shape;255;p36"/>
          <p:cNvPicPr preferRelativeResize="0"/>
          <p:nvPr/>
        </p:nvPicPr>
        <p:blipFill>
          <a:blip r:embed="rId5">
            <a:alphaModFix/>
          </a:blip>
          <a:stretch>
            <a:fillRect/>
          </a:stretch>
        </p:blipFill>
        <p:spPr>
          <a:xfrm>
            <a:off x="5613750" y="4190586"/>
            <a:ext cx="367725" cy="268133"/>
          </a:xfrm>
          <a:prstGeom prst="rect">
            <a:avLst/>
          </a:prstGeom>
          <a:noFill/>
          <a:ln>
            <a:noFill/>
          </a:ln>
        </p:spPr>
      </p:pic>
      <p:pic>
        <p:nvPicPr>
          <p:cNvPr id="256" name="Google Shape;256;p36">
            <a:hlinkClick r:id="" action="ppaction://hlinkshowjump?jump=nextslide"/>
          </p:cNvPr>
          <p:cNvPicPr preferRelativeResize="0"/>
          <p:nvPr/>
        </p:nvPicPr>
        <p:blipFill>
          <a:blip r:embed="rId6">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7"/>
          <p:cNvSpPr txBox="1"/>
          <p:nvPr/>
        </p:nvSpPr>
        <p:spPr>
          <a:xfrm>
            <a:off x="1040275" y="1916850"/>
            <a:ext cx="6944700" cy="130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The first 2 minutes were easier than the second. You had more energy the first time since you did not run in place to start. This is similar to choosing snacks. Snacks from the food groups will give you energy that lasts a long time, while foods high in sugar, salt, and fat will give you quick energy but leave you feeling tired shortly afterward. </a:t>
            </a:r>
            <a:endParaRPr sz="1600"/>
          </a:p>
        </p:txBody>
      </p:sp>
      <p:pic>
        <p:nvPicPr>
          <p:cNvPr id="262" name="Google Shape;262;p3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pic>
        <p:nvPicPr>
          <p:cNvPr id="267" name="Google Shape;267;p38">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sp>
        <p:nvSpPr>
          <p:cNvPr id="272" name="Google Shape;272;p39"/>
          <p:cNvSpPr txBox="1"/>
          <p:nvPr/>
        </p:nvSpPr>
        <p:spPr>
          <a:xfrm>
            <a:off x="1346875" y="1913050"/>
            <a:ext cx="6742500" cy="84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b="1">
                <a:solidFill>
                  <a:schemeClr val="dk1"/>
                </a:solidFill>
              </a:rPr>
              <a:t>Please follow this</a:t>
            </a:r>
            <a:r>
              <a:rPr lang="en" b="1">
                <a:solidFill>
                  <a:schemeClr val="dk1"/>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u="sng">
                <a:solidFill>
                  <a:schemeClr val="hlink"/>
                </a:solidFill>
                <a:hlinkClick r:id="rId4"/>
              </a:rPr>
              <a:t>link</a:t>
            </a:r>
            <a:r>
              <a:rPr lang="en" b="1">
                <a:solidFill>
                  <a:schemeClr val="dk1"/>
                </a:solidFill>
              </a:rPr>
              <a:t> to a short survey to provide your feedback.  </a:t>
            </a:r>
            <a:r>
              <a:rPr lang="en" sz="1300" b="1">
                <a:solidFill>
                  <a:schemeClr val="dk1"/>
                </a:solidFill>
              </a:rPr>
              <a:t> </a:t>
            </a:r>
            <a:r>
              <a:rPr lang="en" sz="1100" b="1">
                <a:solidFill>
                  <a:schemeClr val="dk1"/>
                </a:solidFill>
              </a:rPr>
              <a:t> </a:t>
            </a:r>
            <a:endParaRPr sz="1100" b="1">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 sz="1100" b="1">
                <a:solidFill>
                  <a:schemeClr val="dk1"/>
                </a:solidFill>
              </a:rPr>
              <a:t>  </a:t>
            </a:r>
            <a:endParaRPr sz="1100" b="1">
              <a:solidFill>
                <a:schemeClr val="dk1"/>
              </a:solidFill>
            </a:endParaRPr>
          </a:p>
          <a:p>
            <a:pPr marL="0" lvl="0" indent="0" algn="ctr" rtl="0">
              <a:lnSpc>
                <a:spcPct val="115000"/>
              </a:lnSpc>
              <a:spcBef>
                <a:spcPts val="1200"/>
              </a:spcBef>
              <a:spcAft>
                <a:spcPts val="1200"/>
              </a:spcAft>
              <a:buClr>
                <a:srgbClr val="000000"/>
              </a:buClr>
              <a:buSzPts val="1100"/>
              <a:buFont typeface="Arial"/>
              <a:buNone/>
            </a:pPr>
            <a:r>
              <a:rPr lang="en" b="1">
                <a:solidFill>
                  <a:schemeClr val="dk1"/>
                </a:solidFill>
              </a:rPr>
              <a:t>Encourage students to complete the short</a:t>
            </a:r>
            <a:r>
              <a:rPr lang="en" b="1">
                <a:solidFill>
                  <a:schemeClr val="dk1"/>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b="1" u="sng">
                <a:solidFill>
                  <a:schemeClr val="hlink"/>
                </a:solidFill>
                <a:hlinkClick r:id="rId5"/>
              </a:rPr>
              <a:t>Knowledge Check</a:t>
            </a:r>
            <a:r>
              <a:rPr lang="en" b="1">
                <a:solidFill>
                  <a:schemeClr val="dk1"/>
                </a:solidFill>
              </a:rPr>
              <a:t> after completing the Builder.</a:t>
            </a:r>
            <a:endParaRPr/>
          </a:p>
        </p:txBody>
      </p:sp>
      <p:pic>
        <p:nvPicPr>
          <p:cNvPr id="273" name="Google Shape;273;p39">
            <a:hlinkClick r:id=""/>
          </p:cNvPr>
          <p:cNvPicPr preferRelativeResize="0"/>
          <p:nvPr/>
        </p:nvPicPr>
        <p:blipFill>
          <a:blip r:embed="rId6">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6"/>
          <p:cNvGraphicFramePr/>
          <p:nvPr/>
        </p:nvGraphicFramePr>
        <p:xfrm>
          <a:off x="108700" y="217313"/>
          <a:ext cx="3000000" cy="3000000"/>
        </p:xfrm>
        <a:graphic>
          <a:graphicData uri="http://schemas.openxmlformats.org/drawingml/2006/table">
            <a:tbl>
              <a:tblPr>
                <a:noFill/>
                <a:tableStyleId>{1EFF49F5-77F9-4A1E-8D9E-7A257F67F0D1}</a:tableStyleId>
              </a:tblPr>
              <a:tblGrid>
                <a:gridCol w="681725"/>
                <a:gridCol w="938775"/>
                <a:gridCol w="1309900"/>
                <a:gridCol w="1463350"/>
                <a:gridCol w="947225"/>
                <a:gridCol w="872800"/>
                <a:gridCol w="905275"/>
                <a:gridCol w="916425"/>
                <a:gridCol w="871725"/>
              </a:tblGrid>
              <a:tr h="524800">
                <a:tc>
                  <a:txBody>
                    <a:bodyPr/>
                    <a:lstStyle/>
                    <a:p>
                      <a:pPr marL="0" lvl="0" indent="0" algn="ctr" rtl="0">
                        <a:spcBef>
                          <a:spcPts val="0"/>
                        </a:spcBef>
                        <a:spcAft>
                          <a:spcPts val="0"/>
                        </a:spcAft>
                        <a:buNone/>
                      </a:pPr>
                      <a:r>
                        <a:rPr lang="en" sz="1000" b="1">
                          <a:latin typeface="Calibri"/>
                          <a:ea typeface="Calibri"/>
                          <a:cs typeface="Calibri"/>
                          <a:sym typeface="Calibri"/>
                        </a:rPr>
                        <a:t>Section</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CCSS-ELA</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CCSS – ELA </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RFM*</a:t>
                      </a:r>
                      <a:endParaRPr sz="1000" b="1">
                        <a:latin typeface="Calibri"/>
                        <a:ea typeface="Calibri"/>
                        <a:cs typeface="Calibri"/>
                        <a:sym typeface="Calibri"/>
                      </a:endParaRPr>
                    </a:p>
                    <a:p>
                      <a:pPr marL="0" lvl="0" indent="0" algn="ctr" rtl="0">
                        <a:spcBef>
                          <a:spcPts val="0"/>
                        </a:spcBef>
                        <a:spcAft>
                          <a:spcPts val="0"/>
                        </a:spcAft>
                        <a:buNone/>
                      </a:pPr>
                      <a:r>
                        <a:rPr lang="en" sz="1000" b="1">
                          <a:latin typeface="Calibri"/>
                          <a:ea typeface="Calibri"/>
                          <a:cs typeface="Calibri"/>
                          <a:sym typeface="Calibri"/>
                        </a:rPr>
                        <a:t>Health</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Supported standards PE</a:t>
                      </a:r>
                      <a:endParaRPr sz="1000" b="1">
                        <a:latin typeface="Calibri"/>
                        <a:ea typeface="Calibri"/>
                        <a:cs typeface="Calibri"/>
                        <a:sym typeface="Calibri"/>
                      </a:endParaRPr>
                    </a:p>
                  </a:txBody>
                  <a:tcPr marL="73025" marR="73025" marT="0" marB="0">
                    <a:solidFill>
                      <a:srgbClr val="EFEFEF"/>
                    </a:solidFill>
                  </a:tcPr>
                </a:tc>
                <a:tc>
                  <a:txBody>
                    <a:bodyPr/>
                    <a:lstStyle/>
                    <a:p>
                      <a:pPr marL="0" lvl="0" indent="0" algn="ctr" rtl="0">
                        <a:spcBef>
                          <a:spcPts val="0"/>
                        </a:spcBef>
                        <a:spcAft>
                          <a:spcPts val="0"/>
                        </a:spcAft>
                        <a:buNone/>
                      </a:pPr>
                      <a:r>
                        <a:rPr lang="en" sz="1000" b="1">
                          <a:latin typeface="Calibri"/>
                          <a:ea typeface="Calibri"/>
                          <a:cs typeface="Calibri"/>
                          <a:sym typeface="Calibri"/>
                        </a:rPr>
                        <a:t>Rationale</a:t>
                      </a:r>
                      <a:endParaRPr sz="1000" b="1">
                        <a:latin typeface="Calibri"/>
                        <a:ea typeface="Calibri"/>
                        <a:cs typeface="Calibri"/>
                        <a:sym typeface="Calibri"/>
                      </a:endParaRPr>
                    </a:p>
                  </a:txBody>
                  <a:tcPr marL="73025" marR="73025" marT="0" marB="0">
                    <a:solidFill>
                      <a:srgbClr val="EFEFEF"/>
                    </a:solidFill>
                  </a:tcPr>
                </a:tc>
              </a:tr>
              <a:tr h="1402600">
                <a:tc>
                  <a:txBody>
                    <a:bodyPr/>
                    <a:lstStyle/>
                    <a:p>
                      <a:pPr marL="0" lvl="0" indent="0" algn="l" rtl="0">
                        <a:spcBef>
                          <a:spcPts val="0"/>
                        </a:spcBef>
                        <a:spcAft>
                          <a:spcPts val="0"/>
                        </a:spcAft>
                        <a:buNone/>
                      </a:pPr>
                      <a:r>
                        <a:rPr lang="en" sz="900">
                          <a:latin typeface="Calibri"/>
                          <a:ea typeface="Calibri"/>
                          <a:cs typeface="Calibri"/>
                          <a:sym typeface="Calibri"/>
                        </a:rPr>
                        <a:t>Explore</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CCSS.ELA-</a:t>
                      </a:r>
                      <a:endParaRPr/>
                    </a:p>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LITERACY</a:t>
                      </a:r>
                      <a:endParaRPr/>
                    </a:p>
                    <a:p>
                      <a:pPr marL="0" lvl="0" indent="0" algn="l" rtl="0">
                        <a:spcBef>
                          <a:spcPts val="0"/>
                        </a:spcBef>
                        <a:spcAft>
                          <a:spcPts val="0"/>
                        </a:spcAft>
                        <a:buNone/>
                      </a:pPr>
                      <a:r>
                        <a:rPr lang="en" sz="900">
                          <a:solidFill>
                            <a:srgbClr val="373737"/>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.RI.3.7</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Use information gained from illustrations (e.g., maps, photographs) and the words in a text to demonstrate understanding of the text</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Brainstorm Breakfast foods with students. Compile list of foods they believe to be “healthy and unhealthy.” This will help with creating a breakfast plan</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969775">
                <a:tc>
                  <a:txBody>
                    <a:bodyPr/>
                    <a:lstStyle/>
                    <a:p>
                      <a:pPr marL="0" lvl="0" indent="0" algn="l" rtl="0">
                        <a:spcBef>
                          <a:spcPts val="0"/>
                        </a:spcBef>
                        <a:spcAft>
                          <a:spcPts val="0"/>
                        </a:spcAft>
                        <a:buNone/>
                      </a:pPr>
                      <a:r>
                        <a:rPr lang="en" sz="900">
                          <a:latin typeface="Calibri"/>
                          <a:ea typeface="Calibri"/>
                          <a:cs typeface="Calibri"/>
                          <a:sym typeface="Calibri"/>
                        </a:rPr>
                        <a:t>Explain</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r>
                        <a:rPr lang="en" sz="900">
                          <a:latin typeface="Calibri"/>
                          <a:ea typeface="Calibri"/>
                          <a:cs typeface="Calibri"/>
                          <a:sym typeface="Calibri"/>
                        </a:rPr>
                        <a:t>CCSS.ELA-</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LITERACY</a:t>
                      </a:r>
                      <a:endParaRPr sz="900">
                        <a:latin typeface="Calibri"/>
                        <a:ea typeface="Calibri"/>
                        <a:cs typeface="Calibri"/>
                        <a:sym typeface="Calibri"/>
                      </a:endParaRPr>
                    </a:p>
                    <a:p>
                      <a:pPr marL="0" lvl="0" indent="0" algn="l" rtl="0">
                        <a:spcBef>
                          <a:spcPts val="0"/>
                        </a:spcBef>
                        <a:spcAft>
                          <a:spcPts val="0"/>
                        </a:spcAft>
                        <a:buNone/>
                      </a:pPr>
                      <a:r>
                        <a:rPr lang="en" sz="900">
                          <a:latin typeface="Calibri"/>
                          <a:ea typeface="Calibri"/>
                          <a:cs typeface="Calibri"/>
                          <a:sym typeface="Calibri"/>
                        </a:rPr>
                        <a:t>.RI.3.1</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solidFill>
                            <a:srgbClr val="202020"/>
                          </a:solidFill>
                          <a:latin typeface="Calibri"/>
                          <a:ea typeface="Calibri"/>
                          <a:cs typeface="Calibri"/>
                          <a:sym typeface="Calibri"/>
                        </a:rPr>
                        <a:t>Ask and answer questions to demonstrate understanding of a text, referring explicitly to the text as the basis for the answers.</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r>
                        <a:rPr lang="en" sz="900">
                          <a:latin typeface="Calibri"/>
                          <a:ea typeface="Calibri"/>
                          <a:cs typeface="Calibri"/>
                          <a:sym typeface="Calibri"/>
                        </a:rPr>
                        <a:t>remind students of how to properly create or build a breakfast. Choosing foods from at least three food groups. </a:t>
                      </a: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909050">
                <a:tc>
                  <a:txBody>
                    <a:bodyPr/>
                    <a:lstStyle/>
                    <a:p>
                      <a:pPr marL="0" lvl="0" indent="0" algn="l" rtl="0">
                        <a:spcBef>
                          <a:spcPts val="0"/>
                        </a:spcBef>
                        <a:spcAft>
                          <a:spcPts val="0"/>
                        </a:spcAft>
                        <a:buNone/>
                      </a:pPr>
                      <a:r>
                        <a:rPr lang="en" sz="900">
                          <a:latin typeface="Calibri"/>
                          <a:ea typeface="Calibri"/>
                          <a:cs typeface="Calibri"/>
                          <a:sym typeface="Calibri"/>
                        </a:rPr>
                        <a:t>Apply</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R w="6350" cap="flat" cmpd="sng">
                      <a:solidFill>
                        <a:srgbClr val="000000"/>
                      </a:solidFill>
                      <a:prstDash val="solid"/>
                      <a:round/>
                      <a:headEnd type="none" w="sm" len="sm"/>
                      <a:tailEnd type="none" w="sm" len="sm"/>
                    </a:lnR>
                  </a:tcPr>
                </a:tc>
                <a:tc>
                  <a:txBody>
                    <a:bodyPr/>
                    <a:lstStyle/>
                    <a:p>
                      <a:pPr marL="0" lvl="0" indent="0" algn="l" rtl="0">
                        <a:spcBef>
                          <a:spcPts val="0"/>
                        </a:spcBef>
                        <a:spcAft>
                          <a:spcPts val="0"/>
                        </a:spcAft>
                        <a:buNone/>
                      </a:pPr>
                      <a:r>
                        <a:rPr lang="en" sz="900">
                          <a:latin typeface="Calibri"/>
                          <a:ea typeface="Calibri"/>
                          <a:cs typeface="Calibri"/>
                          <a:sym typeface="Calibri"/>
                        </a:rPr>
                        <a:t>6.1.P </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Set a short-term goal for positive health practices</a:t>
                      </a: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L w="635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r h="805600">
                <a:tc>
                  <a:txBody>
                    <a:bodyPr/>
                    <a:lstStyle/>
                    <a:p>
                      <a:pPr marL="0" lvl="0" indent="0" algn="l" rtl="0">
                        <a:spcBef>
                          <a:spcPts val="0"/>
                        </a:spcBef>
                        <a:spcAft>
                          <a:spcPts val="0"/>
                        </a:spcAft>
                        <a:buNone/>
                      </a:pPr>
                      <a:r>
                        <a:rPr lang="en" sz="900">
                          <a:latin typeface="Calibri"/>
                          <a:ea typeface="Calibri"/>
                          <a:cs typeface="Calibri"/>
                          <a:sym typeface="Calibri"/>
                        </a:rPr>
                        <a:t>Physical Activity</a:t>
                      </a:r>
                      <a:endParaRPr sz="900">
                        <a:latin typeface="Calibri"/>
                        <a:ea typeface="Calibri"/>
                        <a:cs typeface="Calibri"/>
                        <a:sym typeface="Calibri"/>
                      </a:endParaRPr>
                    </a:p>
                  </a:txBody>
                  <a:tcPr marL="73025" marR="73025" marT="0" marB="0">
                    <a:solidFill>
                      <a:srgbClr val="EFEFEF"/>
                    </a:solidFill>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4: 1.3.N, 1.6.N, 5.1.N, 5.2.N, 7.1.N, 7.2.N, 7.4.N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900">
                          <a:latin typeface="Calibri"/>
                          <a:ea typeface="Calibri"/>
                          <a:cs typeface="Calibri"/>
                          <a:sym typeface="Calibri"/>
                        </a:rPr>
                        <a:t>Grade 5: 1.3.N, 1.6.N, 1.8.N, 5.1.N, 5.2.N, 7.1.N</a:t>
                      </a:r>
                      <a:endParaRPr sz="900">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lnT w="635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c>
                  <a:txBody>
                    <a:bodyPr/>
                    <a:lstStyle/>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3: 3.3, 3.4, 3.7, 4.8</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4: 3.3, 3.7, 4.4</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Grade 5: 3.2, 3.3, 3.7</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txBody>
                  <a:tcPr marL="73025" marR="73025" marT="0" marB="0"/>
                </a:tc>
                <a:tc>
                  <a:txBody>
                    <a:bodyPr/>
                    <a:lstStyle/>
                    <a:p>
                      <a:pPr marL="0" lvl="0" indent="0" algn="l" rtl="0">
                        <a:spcBef>
                          <a:spcPts val="0"/>
                        </a:spcBef>
                        <a:spcAft>
                          <a:spcPts val="0"/>
                        </a:spcAft>
                        <a:buNone/>
                      </a:pPr>
                      <a:endParaRPr sz="900">
                        <a:latin typeface="Calibri"/>
                        <a:ea typeface="Calibri"/>
                        <a:cs typeface="Calibri"/>
                        <a:sym typeface="Calibri"/>
                      </a:endParaRPr>
                    </a:p>
                  </a:txBody>
                  <a:tcPr marL="73025" marR="73025" marT="0" marB="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17">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pic>
        <p:nvPicPr>
          <p:cNvPr id="83" name="Google Shape;83;p18">
            <a:hlinkClick r:id="rId4" action="ppaction://hlinksldjump"/>
          </p:cNvPr>
          <p:cNvPicPr preferRelativeResize="0"/>
          <p:nvPr/>
        </p:nvPicPr>
        <p:blipFill>
          <a:blip r:embed="rId5">
            <a:alphaModFix/>
          </a:blip>
          <a:stretch>
            <a:fillRect/>
          </a:stretch>
        </p:blipFill>
        <p:spPr>
          <a:xfrm>
            <a:off x="1658100" y="1783400"/>
            <a:ext cx="1712786" cy="1712800"/>
          </a:xfrm>
          <a:prstGeom prst="rect">
            <a:avLst/>
          </a:prstGeom>
          <a:noFill/>
          <a:ln>
            <a:noFill/>
          </a:ln>
        </p:spPr>
      </p:pic>
      <p:pic>
        <p:nvPicPr>
          <p:cNvPr id="84" name="Google Shape;84;p18">
            <a:hlinkClick r:id="rId6" action="ppaction://hlinksldjump"/>
          </p:cNvPr>
          <p:cNvPicPr preferRelativeResize="0"/>
          <p:nvPr/>
        </p:nvPicPr>
        <p:blipFill>
          <a:blip r:embed="rId7">
            <a:alphaModFix/>
          </a:blip>
          <a:stretch>
            <a:fillRect/>
          </a:stretch>
        </p:blipFill>
        <p:spPr>
          <a:xfrm>
            <a:off x="3715607" y="1783400"/>
            <a:ext cx="1712786" cy="1712800"/>
          </a:xfrm>
          <a:prstGeom prst="rect">
            <a:avLst/>
          </a:prstGeom>
          <a:noFill/>
          <a:ln>
            <a:noFill/>
          </a:ln>
        </p:spPr>
      </p:pic>
      <p:pic>
        <p:nvPicPr>
          <p:cNvPr id="85" name="Google Shape;85;p18">
            <a:hlinkClick r:id="rId8" action="ppaction://hlinksldjump"/>
          </p:cNvPr>
          <p:cNvPicPr preferRelativeResize="0"/>
          <p:nvPr/>
        </p:nvPicPr>
        <p:blipFill>
          <a:blip r:embed="rId9">
            <a:alphaModFix/>
          </a:blip>
          <a:stretch>
            <a:fillRect/>
          </a:stretch>
        </p:blipFill>
        <p:spPr>
          <a:xfrm>
            <a:off x="5773114" y="1783400"/>
            <a:ext cx="1712786" cy="1712800"/>
          </a:xfrm>
          <a:prstGeom prst="rect">
            <a:avLst/>
          </a:prstGeom>
          <a:noFill/>
          <a:ln>
            <a:noFill/>
          </a:ln>
        </p:spPr>
      </p:pic>
      <p:pic>
        <p:nvPicPr>
          <p:cNvPr id="86" name="Google Shape;86;p18"/>
          <p:cNvPicPr preferRelativeResize="0"/>
          <p:nvPr/>
        </p:nvPicPr>
        <p:blipFill>
          <a:blip r:embed="rId10">
            <a:alphaModFix/>
          </a:blip>
          <a:stretch>
            <a:fillRect/>
          </a:stretch>
        </p:blipFill>
        <p:spPr>
          <a:xfrm>
            <a:off x="8089375" y="4087700"/>
            <a:ext cx="741550" cy="75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9"/>
          <p:cNvSpPr txBox="1"/>
          <p:nvPr/>
        </p:nvSpPr>
        <p:spPr>
          <a:xfrm>
            <a:off x="443075" y="1984200"/>
            <a:ext cx="6569100" cy="2822100"/>
          </a:xfrm>
          <a:prstGeom prst="rect">
            <a:avLst/>
          </a:prstGeom>
          <a:noFill/>
          <a:ln>
            <a:noFill/>
          </a:ln>
        </p:spPr>
        <p:txBody>
          <a:bodyPr spcFirstLastPara="1" wrap="square" lIns="91425" tIns="91425" rIns="91425" bIns="91425" anchor="t" anchorCtr="0">
            <a:noAutofit/>
          </a:bodyPr>
          <a:lstStyle/>
          <a:p>
            <a:pPr marL="457200" lvl="0" indent="-247650" algn="l" rtl="0">
              <a:spcBef>
                <a:spcPts val="0"/>
              </a:spcBef>
              <a:spcAft>
                <a:spcPts val="0"/>
              </a:spcAft>
              <a:buClr>
                <a:schemeClr val="dk1"/>
              </a:buClr>
              <a:buSzPts val="2100"/>
              <a:buChar char="●"/>
            </a:pPr>
            <a:r>
              <a:rPr lang="en" sz="1700">
                <a:solidFill>
                  <a:schemeClr val="dk1"/>
                </a:solidFill>
              </a:rPr>
              <a:t>Snacks are important for children because they burn energy quickly. Snacks, or “mini meals” can provide nutrients and energy throughout the day when children are active.</a:t>
            </a:r>
            <a:endParaRPr sz="1700">
              <a:solidFill>
                <a:schemeClr val="dk1"/>
              </a:solidFill>
            </a:endParaRPr>
          </a:p>
          <a:p>
            <a:pPr marL="457200" lvl="0" indent="-114300" algn="l" rtl="0">
              <a:spcBef>
                <a:spcPts val="0"/>
              </a:spcBef>
              <a:spcAft>
                <a:spcPts val="0"/>
              </a:spcAft>
              <a:buNone/>
            </a:pPr>
            <a:endParaRPr sz="1700">
              <a:solidFill>
                <a:schemeClr val="dk1"/>
              </a:solidFill>
            </a:endParaRPr>
          </a:p>
          <a:p>
            <a:pPr marL="457200" lvl="0" indent="-247650" algn="l" rtl="0">
              <a:spcBef>
                <a:spcPts val="0"/>
              </a:spcBef>
              <a:spcAft>
                <a:spcPts val="0"/>
              </a:spcAft>
              <a:buClr>
                <a:schemeClr val="dk1"/>
              </a:buClr>
              <a:buSzPts val="2100"/>
              <a:buChar char="●"/>
            </a:pPr>
            <a:r>
              <a:rPr lang="en" sz="1700">
                <a:solidFill>
                  <a:schemeClr val="dk1"/>
                </a:solidFill>
              </a:rPr>
              <a:t>A healthy snack is built from the food groups. Try to combine foods from at least two different food groups. An example could be a granola bar and fresh fruit or vegetables. Balance is important for snacks, and they should incorporate several food groups as well as foods that children enjoy.</a:t>
            </a:r>
            <a:endParaRPr sz="1600">
              <a:solidFill>
                <a:schemeClr val="dk1"/>
              </a:solidFill>
            </a:endParaRPr>
          </a:p>
          <a:p>
            <a:pPr marL="457200" lvl="0" indent="0" algn="l" rtl="0">
              <a:spcBef>
                <a:spcPts val="0"/>
              </a:spcBef>
              <a:spcAft>
                <a:spcPts val="0"/>
              </a:spcAft>
              <a:buNone/>
            </a:pPr>
            <a:endParaRPr sz="1000"/>
          </a:p>
        </p:txBody>
      </p:sp>
      <p:pic>
        <p:nvPicPr>
          <p:cNvPr id="92" name="Google Shape;92;p19">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p:nvPr/>
        </p:nvSpPr>
        <p:spPr>
          <a:xfrm>
            <a:off x="558650" y="1945650"/>
            <a:ext cx="6925500" cy="2706600"/>
          </a:xfrm>
          <a:prstGeom prst="rect">
            <a:avLst/>
          </a:prstGeom>
          <a:noFill/>
          <a:ln>
            <a:noFill/>
          </a:ln>
        </p:spPr>
        <p:txBody>
          <a:bodyPr spcFirstLastPara="1" wrap="square" lIns="91425" tIns="91425" rIns="91425" bIns="91425" anchor="t" anchorCtr="0">
            <a:noAutofit/>
          </a:bodyPr>
          <a:lstStyle/>
          <a:p>
            <a:pPr marL="457200" lvl="0" indent="-222250" algn="l" rtl="0">
              <a:spcBef>
                <a:spcPts val="0"/>
              </a:spcBef>
              <a:spcAft>
                <a:spcPts val="0"/>
              </a:spcAft>
              <a:buClr>
                <a:schemeClr val="dk1"/>
              </a:buClr>
              <a:buSzPts val="1700"/>
              <a:buChar char="●"/>
            </a:pPr>
            <a:r>
              <a:rPr lang="en" sz="1700">
                <a:solidFill>
                  <a:schemeClr val="dk1"/>
                </a:solidFill>
              </a:rPr>
              <a:t>Foods high in sugar, salt, or fat like chips, soft drinks, and cookies can be enjoyed occasionally but should be limited. These foods provide an excess of calories and not many nutrients.</a:t>
            </a:r>
            <a:endParaRPr sz="1700">
              <a:solidFill>
                <a:schemeClr val="dk1"/>
              </a:solidFill>
            </a:endParaRPr>
          </a:p>
          <a:p>
            <a:pPr marL="914400" lvl="0" indent="0" algn="l" rtl="0">
              <a:spcBef>
                <a:spcPts val="0"/>
              </a:spcBef>
              <a:spcAft>
                <a:spcPts val="0"/>
              </a:spcAft>
              <a:buNone/>
            </a:pPr>
            <a:endParaRPr sz="1700">
              <a:solidFill>
                <a:schemeClr val="dk1"/>
              </a:solidFill>
            </a:endParaRPr>
          </a:p>
          <a:p>
            <a:pPr marL="457200" lvl="0" indent="-222250" algn="l" rtl="0">
              <a:spcBef>
                <a:spcPts val="0"/>
              </a:spcBef>
              <a:spcAft>
                <a:spcPts val="0"/>
              </a:spcAft>
              <a:buClr>
                <a:schemeClr val="dk1"/>
              </a:buClr>
              <a:buSzPts val="1700"/>
              <a:buChar char="●"/>
            </a:pPr>
            <a:r>
              <a:rPr lang="en" sz="1700">
                <a:solidFill>
                  <a:schemeClr val="dk1"/>
                </a:solidFill>
              </a:rPr>
              <a:t>Serving and storing healthy snacks consistently can help children feel empowered to make and eat nutritious snacks. Having them at predictable times of day and stored in a consistent place helps them be a part of choosing to eat healthy snacks. You can also let them help shop for their snack foods.</a:t>
            </a:r>
            <a:endParaRPr sz="1000"/>
          </a:p>
        </p:txBody>
      </p:sp>
      <p:pic>
        <p:nvPicPr>
          <p:cNvPr id="98" name="Google Shape;98;p20">
            <a:hlinkClick r:id="" action="ppaction://hlinkshowjump?jump=nextslide"/>
          </p:cNvPr>
          <p:cNvPicPr preferRelativeResize="0"/>
          <p:nvPr/>
        </p:nvPicPr>
        <p:blipFill>
          <a:blip r:embed="rId4">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1"/>
          <p:cNvSpPr txBox="1"/>
          <p:nvPr/>
        </p:nvSpPr>
        <p:spPr>
          <a:xfrm>
            <a:off x="1232900" y="2119050"/>
            <a:ext cx="3698700" cy="24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Snacks are like mini meals that can help fuel your body throughout the day.</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A healthy snack has foods from at least 2 of the 5 food groups. For example, a granola bar and fresh fruit or vegetables includes foods from the Grains group and the Fruits or Vegetables group.</a:t>
            </a:r>
            <a:endParaRPr sz="1600"/>
          </a:p>
        </p:txBody>
      </p:sp>
      <p:pic>
        <p:nvPicPr>
          <p:cNvPr id="104" name="Google Shape;104;p21"/>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105" name="Google Shape;105;p21"/>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06" name="Google Shape;106;p21"/>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07" name="Google Shape;107;p21"/>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08" name="Google Shape;108;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09" name="Google Shape;109;p21"/>
          <p:cNvPicPr preferRelativeResize="0"/>
          <p:nvPr/>
        </p:nvPicPr>
        <p:blipFill>
          <a:blip r:embed="rId4">
            <a:alphaModFix/>
          </a:blip>
          <a:stretch>
            <a:fillRect/>
          </a:stretch>
        </p:blipFill>
        <p:spPr>
          <a:xfrm>
            <a:off x="694825" y="3011600"/>
            <a:ext cx="412350" cy="412350"/>
          </a:xfrm>
          <a:prstGeom prst="rect">
            <a:avLst/>
          </a:prstGeom>
          <a:noFill/>
          <a:ln>
            <a:noFill/>
          </a:ln>
        </p:spPr>
      </p:pic>
      <p:pic>
        <p:nvPicPr>
          <p:cNvPr id="110" name="Google Shape;110;p21">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2"/>
          <p:cNvSpPr txBox="1"/>
          <p:nvPr/>
        </p:nvSpPr>
        <p:spPr>
          <a:xfrm>
            <a:off x="1223275" y="2091725"/>
            <a:ext cx="4238100" cy="20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Cookies and chips are high in salt, sugar, and fat. Instead, reach for foods from the food groups as a healthy snack choice. </a:t>
            </a:r>
            <a:endParaRPr sz="1600"/>
          </a:p>
          <a:p>
            <a:pPr marL="0" lvl="0" indent="0" algn="l" rtl="0">
              <a:spcBef>
                <a:spcPts val="0"/>
              </a:spcBef>
              <a:spcAft>
                <a:spcPts val="0"/>
              </a:spcAft>
              <a:buClr>
                <a:schemeClr val="dk1"/>
              </a:buClr>
              <a:buSzPts val="1100"/>
              <a:buFont typeface="Arial"/>
              <a:buNone/>
            </a:pPr>
            <a:endParaRPr sz="1600"/>
          </a:p>
          <a:p>
            <a:pPr marL="0" lvl="0" indent="0" algn="l" rtl="0">
              <a:spcBef>
                <a:spcPts val="0"/>
              </a:spcBef>
              <a:spcAft>
                <a:spcPts val="0"/>
              </a:spcAft>
              <a:buNone/>
            </a:pPr>
            <a:r>
              <a:rPr lang="en" sz="1600"/>
              <a:t>You can help shop for healthy snacks. Talk to your parents about making healthy snack choices together. </a:t>
            </a:r>
            <a:endParaRPr sz="1600"/>
          </a:p>
        </p:txBody>
      </p:sp>
      <p:pic>
        <p:nvPicPr>
          <p:cNvPr id="116" name="Google Shape;116;p22"/>
          <p:cNvPicPr preferRelativeResize="0"/>
          <p:nvPr/>
        </p:nvPicPr>
        <p:blipFill>
          <a:blip r:embed="rId4">
            <a:alphaModFix/>
          </a:blip>
          <a:stretch>
            <a:fillRect/>
          </a:stretch>
        </p:blipFill>
        <p:spPr>
          <a:xfrm>
            <a:off x="694825" y="2227325"/>
            <a:ext cx="412350" cy="412350"/>
          </a:xfrm>
          <a:prstGeom prst="rect">
            <a:avLst/>
          </a:prstGeom>
          <a:noFill/>
          <a:ln>
            <a:noFill/>
          </a:ln>
        </p:spPr>
      </p:pic>
      <p:pic>
        <p:nvPicPr>
          <p:cNvPr id="117" name="Google Shape;117;p22"/>
          <p:cNvPicPr preferRelativeResize="0"/>
          <p:nvPr/>
        </p:nvPicPr>
        <p:blipFill>
          <a:blip r:embed="rId5">
            <a:alphaModFix/>
          </a:blip>
          <a:stretch>
            <a:fillRect/>
          </a:stretch>
        </p:blipFill>
        <p:spPr>
          <a:xfrm>
            <a:off x="7064350" y="1323450"/>
            <a:ext cx="501675" cy="522300"/>
          </a:xfrm>
          <a:prstGeom prst="rect">
            <a:avLst/>
          </a:prstGeom>
          <a:noFill/>
          <a:ln>
            <a:noFill/>
          </a:ln>
        </p:spPr>
      </p:pic>
      <p:pic>
        <p:nvPicPr>
          <p:cNvPr id="118" name="Google Shape;118;p22"/>
          <p:cNvPicPr preferRelativeResize="0"/>
          <p:nvPr/>
        </p:nvPicPr>
        <p:blipFill>
          <a:blip r:embed="rId5">
            <a:alphaModFix/>
          </a:blip>
          <a:stretch>
            <a:fillRect/>
          </a:stretch>
        </p:blipFill>
        <p:spPr>
          <a:xfrm>
            <a:off x="7623700" y="1323450"/>
            <a:ext cx="501675" cy="522300"/>
          </a:xfrm>
          <a:prstGeom prst="rect">
            <a:avLst/>
          </a:prstGeom>
          <a:noFill/>
          <a:ln>
            <a:noFill/>
          </a:ln>
        </p:spPr>
      </p:pic>
      <p:pic>
        <p:nvPicPr>
          <p:cNvPr id="119" name="Google Shape;119;p22"/>
          <p:cNvPicPr preferRelativeResize="0"/>
          <p:nvPr/>
        </p:nvPicPr>
        <p:blipFill>
          <a:blip r:embed="rId6">
            <a:alphaModFix/>
          </a:blip>
          <a:stretch>
            <a:fillRect/>
          </a:stretch>
        </p:blipFill>
        <p:spPr>
          <a:xfrm>
            <a:off x="6522475" y="863725"/>
            <a:ext cx="349475" cy="778050"/>
          </a:xfrm>
          <a:prstGeom prst="rect">
            <a:avLst/>
          </a:prstGeom>
          <a:noFill/>
          <a:ln>
            <a:noFill/>
          </a:ln>
        </p:spPr>
      </p:pic>
      <p:sp>
        <p:nvSpPr>
          <p:cNvPr id="120" name="Google Shape;120;p22"/>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Mark done in the box when finished reading.</a:t>
            </a:r>
            <a:endParaRPr>
              <a:solidFill>
                <a:srgbClr val="FFFFFF"/>
              </a:solidFill>
            </a:endParaRPr>
          </a:p>
        </p:txBody>
      </p:sp>
      <p:pic>
        <p:nvPicPr>
          <p:cNvPr id="121" name="Google Shape;121;p22"/>
          <p:cNvPicPr preferRelativeResize="0"/>
          <p:nvPr/>
        </p:nvPicPr>
        <p:blipFill>
          <a:blip r:embed="rId4">
            <a:alphaModFix/>
          </a:blip>
          <a:stretch>
            <a:fillRect/>
          </a:stretch>
        </p:blipFill>
        <p:spPr>
          <a:xfrm>
            <a:off x="694825" y="3194600"/>
            <a:ext cx="412350" cy="412350"/>
          </a:xfrm>
          <a:prstGeom prst="rect">
            <a:avLst/>
          </a:prstGeom>
          <a:noFill/>
          <a:ln>
            <a:noFill/>
          </a:ln>
        </p:spPr>
      </p:pic>
      <p:pic>
        <p:nvPicPr>
          <p:cNvPr id="122" name="Google Shape;122;p22">
            <a:hlinkClick r:id="" action="ppaction://hlinkshowjump?jump=nextslide"/>
          </p:cNvPr>
          <p:cNvPicPr preferRelativeResize="0"/>
          <p:nvPr/>
        </p:nvPicPr>
        <p:blipFill>
          <a:blip r:embed="rId7">
            <a:alphaModFix/>
          </a:blip>
          <a:stretch>
            <a:fill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On-screen Show (16:9)</PresentationFormat>
  <Paragraphs>115</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Asch</dc:creator>
  <cp:lastModifiedBy>Angela Asch</cp:lastModifiedBy>
  <cp:revision>1</cp:revision>
  <dcterms:modified xsi:type="dcterms:W3CDTF">2020-10-22T15:54:50Z</dcterms:modified>
</cp:coreProperties>
</file>