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08"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995709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7382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0ad86ca1e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0ad86ca1e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165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0ad86ca1e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0ad86ca1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944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0ad86ca1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0ad86ca1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3588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a0ad86ca1e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a0ad86ca1e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5867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a0ad86ca1e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a0ad86ca1e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534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a0ad86ca1e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a0ad86ca1e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6206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a0ad86ca1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a0ad86ca1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1848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a0ad86ca1e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a0ad86ca1e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861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0ad86ca1e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a0ad86ca1e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0729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0ad86ca1e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a0ad86ca1e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455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a0ad86ca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a0ad86ca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1398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a0ad86ca1e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a0ad86ca1e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8465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0ad86ca1e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a0ad86ca1e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6163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0ad86ca1e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ad86ca1e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736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0ad86ca1e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a0ad86ca1e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038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a0ad86ca1e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a0ad86ca1e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6127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a0ad86ca1e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a0ad86ca1e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5050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a0ad86ca1e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a0ad86ca1e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7531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0ad86ca1e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a0ad86ca1e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5153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a0ad86ca1e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a0ad86ca1e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9134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a0ad86ca1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a0ad86ca1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6497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0ad86ca1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0ad86ca1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65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0ad86ca1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a0ad86ca1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2754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a0ad86ca1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a0ad86ca1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60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a0ad86ca1e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a0ad86ca1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368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0ad86ca1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0ad86ca1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1905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a0ad86ca1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a0ad86ca1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57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2.pn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2.png"/><Relationship Id="rId4" Type="http://schemas.openxmlformats.org/officeDocument/2006/relationships/image" Target="../media/image47.png"/><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hyperlink" Target="https://forms.gle/6XgfPzuMdyGK6NSp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youtube.com/watch?v=nx0KYWxrO1k" TargetMode="External"/></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9.xml"/><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slide" Target="slide11.xml"/><Relationship Id="rId4" Type="http://schemas.openxmlformats.org/officeDocument/2006/relationships/slide" Target="slide8.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2"/>
          <p:cNvSpPr txBox="1">
            <a:spLocks noGrp="1"/>
          </p:cNvSpPr>
          <p:nvPr>
            <p:ph type="body" idx="1"/>
          </p:nvPr>
        </p:nvSpPr>
        <p:spPr>
          <a:xfrm>
            <a:off x="3680700" y="1551500"/>
            <a:ext cx="4836000" cy="2951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700" b="1">
                <a:solidFill>
                  <a:schemeClr val="lt1"/>
                </a:solidFill>
              </a:rPr>
              <a:t>Milk arrives at the grocery store or your school cafeteria quickly, just 2 days after it leaves the farm.</a:t>
            </a:r>
            <a:endParaRPr/>
          </a:p>
        </p:txBody>
      </p:sp>
      <p:pic>
        <p:nvPicPr>
          <p:cNvPr id="134" name="Google Shape;134;p22"/>
          <p:cNvPicPr preferRelativeResize="0"/>
          <p:nvPr/>
        </p:nvPicPr>
        <p:blipFill>
          <a:blip r:embed="rId4">
            <a:alphaModFix/>
          </a:blip>
          <a:stretch>
            <a:fillRect/>
          </a:stretch>
        </p:blipFill>
        <p:spPr>
          <a:xfrm>
            <a:off x="3315075" y="1606787"/>
            <a:ext cx="365613" cy="365613"/>
          </a:xfrm>
          <a:prstGeom prst="rect">
            <a:avLst/>
          </a:prstGeom>
          <a:noFill/>
          <a:ln>
            <a:noFill/>
          </a:ln>
        </p:spPr>
      </p:pic>
      <p:pic>
        <p:nvPicPr>
          <p:cNvPr id="135" name="Google Shape;135;p22">
            <a:hlinkClick r:id="" action="ppaction://hlinkshowjump?jump=nextslide"/>
          </p:cNvPr>
          <p:cNvPicPr preferRelativeResize="0"/>
          <p:nvPr/>
        </p:nvPicPr>
        <p:blipFill>
          <a:blip r:embed="rId5">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3"/>
          <p:cNvSpPr txBox="1">
            <a:spLocks noGrp="1"/>
          </p:cNvSpPr>
          <p:nvPr>
            <p:ph type="body" idx="1"/>
          </p:nvPr>
        </p:nvSpPr>
        <p:spPr>
          <a:xfrm>
            <a:off x="5776925" y="2010600"/>
            <a:ext cx="2987400" cy="313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700" b="1">
                <a:solidFill>
                  <a:schemeClr val="lt1"/>
                </a:solidFill>
              </a:rPr>
              <a:t>A variety of milk and dairy foods help your body learn, play, and grow.</a:t>
            </a:r>
            <a:endParaRPr sz="1700" b="1">
              <a:solidFill>
                <a:schemeClr val="lt1"/>
              </a:solidFill>
            </a:endParaRPr>
          </a:p>
          <a:p>
            <a:pPr marL="0" lvl="0" indent="0" algn="l" rtl="0">
              <a:lnSpc>
                <a:spcPct val="100000"/>
              </a:lnSpc>
              <a:spcBef>
                <a:spcPts val="1600"/>
              </a:spcBef>
              <a:spcAft>
                <a:spcPts val="0"/>
              </a:spcAft>
              <a:buClr>
                <a:schemeClr val="dk1"/>
              </a:buClr>
              <a:buSzPts val="1100"/>
              <a:buFont typeface="Arial"/>
              <a:buNone/>
            </a:pPr>
            <a:endParaRPr sz="1700" b="1">
              <a:solidFill>
                <a:schemeClr val="lt1"/>
              </a:solidFill>
            </a:endParaRPr>
          </a:p>
          <a:p>
            <a:pPr marL="0" lvl="0" indent="0" algn="l" rtl="0">
              <a:lnSpc>
                <a:spcPct val="100000"/>
              </a:lnSpc>
              <a:spcBef>
                <a:spcPts val="1600"/>
              </a:spcBef>
              <a:spcAft>
                <a:spcPts val="1600"/>
              </a:spcAft>
              <a:buNone/>
            </a:pPr>
            <a:endParaRPr sz="1700" b="1">
              <a:solidFill>
                <a:schemeClr val="lt1"/>
              </a:solidFill>
            </a:endParaRPr>
          </a:p>
        </p:txBody>
      </p:sp>
      <p:pic>
        <p:nvPicPr>
          <p:cNvPr id="141" name="Google Shape;141;p23"/>
          <p:cNvPicPr preferRelativeResize="0"/>
          <p:nvPr/>
        </p:nvPicPr>
        <p:blipFill>
          <a:blip r:embed="rId4">
            <a:alphaModFix/>
          </a:blip>
          <a:stretch>
            <a:fillRect/>
          </a:stretch>
        </p:blipFill>
        <p:spPr>
          <a:xfrm>
            <a:off x="5353512" y="2061875"/>
            <a:ext cx="365613" cy="365613"/>
          </a:xfrm>
          <a:prstGeom prst="rect">
            <a:avLst/>
          </a:prstGeom>
          <a:noFill/>
          <a:ln>
            <a:noFill/>
          </a:ln>
        </p:spPr>
      </p:pic>
      <p:pic>
        <p:nvPicPr>
          <p:cNvPr id="142" name="Google Shape;142;p23">
            <a:hlinkClick r:id="" action="ppaction://hlinkshowjump?jump=nextslide"/>
          </p:cNvPr>
          <p:cNvPicPr preferRelativeResize="0"/>
          <p:nvPr/>
        </p:nvPicPr>
        <p:blipFill>
          <a:blip r:embed="rId5">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24"/>
          <p:cNvSpPr txBox="1">
            <a:spLocks noGrp="1"/>
          </p:cNvSpPr>
          <p:nvPr>
            <p:ph type="body" idx="1"/>
          </p:nvPr>
        </p:nvSpPr>
        <p:spPr>
          <a:xfrm>
            <a:off x="881150" y="1853950"/>
            <a:ext cx="5836500" cy="12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a:solidFill>
                  <a:schemeClr val="lt1"/>
                </a:solidFill>
              </a:rPr>
              <a:t>Which dairy foods are your favorites?</a:t>
            </a:r>
            <a:endParaRPr sz="2000" b="1">
              <a:solidFill>
                <a:schemeClr val="lt1"/>
              </a:solidFill>
            </a:endParaRPr>
          </a:p>
          <a:p>
            <a:pPr marL="0" lvl="0" indent="0" algn="l" rtl="0">
              <a:spcBef>
                <a:spcPts val="1600"/>
              </a:spcBef>
              <a:spcAft>
                <a:spcPts val="1600"/>
              </a:spcAft>
              <a:buNone/>
            </a:pPr>
            <a:r>
              <a:rPr lang="en" sz="1600">
                <a:solidFill>
                  <a:schemeClr val="lt1"/>
                </a:solidFill>
              </a:rPr>
              <a:t>There are many kinds and flavors of milk, yogurt, and cheese. </a:t>
            </a:r>
            <a:endParaRPr sz="1600">
              <a:solidFill>
                <a:schemeClr val="lt1"/>
              </a:solidFill>
            </a:endParaRPr>
          </a:p>
        </p:txBody>
      </p:sp>
      <p:sp>
        <p:nvSpPr>
          <p:cNvPr id="148" name="Google Shape;148;p24"/>
          <p:cNvSpPr txBox="1"/>
          <p:nvPr/>
        </p:nvSpPr>
        <p:spPr>
          <a:xfrm>
            <a:off x="881150" y="2863700"/>
            <a:ext cx="3284700" cy="40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highlight>
                  <a:srgbClr val="FFFF00"/>
                </a:highlight>
              </a:rPr>
              <a:t>Type some of your favorites below!</a:t>
            </a:r>
            <a:endParaRPr b="1">
              <a:highlight>
                <a:srgbClr val="FFFF00"/>
              </a:highlight>
            </a:endParaRPr>
          </a:p>
          <a:p>
            <a:pPr marL="0" lvl="0" indent="0" algn="l" rtl="0">
              <a:spcBef>
                <a:spcPts val="0"/>
              </a:spcBef>
              <a:spcAft>
                <a:spcPts val="0"/>
              </a:spcAft>
              <a:buClr>
                <a:schemeClr val="dk1"/>
              </a:buClr>
              <a:buSzPts val="1100"/>
              <a:buFont typeface="Arial"/>
              <a:buNone/>
            </a:pPr>
            <a:endParaRPr b="1">
              <a:highlight>
                <a:srgbClr val="FFFF00"/>
              </a:highlight>
            </a:endParaRPr>
          </a:p>
          <a:p>
            <a:pPr marL="0" lvl="0" indent="0" algn="l" rtl="0">
              <a:spcBef>
                <a:spcPts val="0"/>
              </a:spcBef>
              <a:spcAft>
                <a:spcPts val="0"/>
              </a:spcAft>
              <a:buNone/>
            </a:pPr>
            <a:endParaRPr b="1">
              <a:highlight>
                <a:srgbClr val="FFFF00"/>
              </a:highlight>
            </a:endParaRPr>
          </a:p>
        </p:txBody>
      </p:sp>
      <p:sp>
        <p:nvSpPr>
          <p:cNvPr id="149" name="Google Shape;149;p24"/>
          <p:cNvSpPr/>
          <p:nvPr/>
        </p:nvSpPr>
        <p:spPr>
          <a:xfrm>
            <a:off x="1015075" y="3400125"/>
            <a:ext cx="6437100" cy="1386600"/>
          </a:xfrm>
          <a:prstGeom prst="rect">
            <a:avLst/>
          </a:prstGeom>
          <a:solidFill>
            <a:schemeClr val="lt1"/>
          </a:solidFill>
          <a:ln w="19050" cap="flat"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0" name="Google Shape;150;p24">
            <a:hlinkClick r:id="" action="ppaction://hlinkshowjump?jump=nextslide"/>
          </p:cNvPr>
          <p:cNvPicPr preferRelativeResize="0"/>
          <p:nvPr/>
        </p:nvPicPr>
        <p:blipFill>
          <a:blip r:embed="rId4">
            <a:alphaModFix/>
          </a:blip>
          <a:stretch>
            <a:fillRect/>
          </a:stretch>
        </p:blipFill>
        <p:spPr>
          <a:xfrm>
            <a:off x="8120650" y="4116675"/>
            <a:ext cx="797650" cy="797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pic>
        <p:nvPicPr>
          <p:cNvPr id="155" name="Google Shape;155;p25">
            <a:hlinkClick r:id="rId4" action="ppaction://hlinksldjump"/>
          </p:cNvPr>
          <p:cNvPicPr preferRelativeResize="0"/>
          <p:nvPr/>
        </p:nvPicPr>
        <p:blipFill>
          <a:blip r:embed="rId5">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26"/>
          <p:cNvSpPr txBox="1">
            <a:spLocks noGrp="1"/>
          </p:cNvSpPr>
          <p:nvPr>
            <p:ph type="body" idx="1"/>
          </p:nvPr>
        </p:nvSpPr>
        <p:spPr>
          <a:xfrm>
            <a:off x="3457875" y="3639450"/>
            <a:ext cx="3490800" cy="58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Did you know that dairy farmers and the cows they care for are very good recyclers?</a:t>
            </a:r>
            <a:endParaRPr>
              <a:solidFill>
                <a:schemeClr val="dk1"/>
              </a:solidFill>
            </a:endParaRPr>
          </a:p>
          <a:p>
            <a:pPr marL="0" lvl="0" indent="0" algn="l" rtl="0">
              <a:lnSpc>
                <a:spcPct val="100000"/>
              </a:lnSpc>
              <a:spcBef>
                <a:spcPts val="16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600"/>
              </a:spcBef>
              <a:spcAft>
                <a:spcPts val="1600"/>
              </a:spcAft>
              <a:buNone/>
            </a:pPr>
            <a:endParaRPr>
              <a:solidFill>
                <a:schemeClr val="dk1"/>
              </a:solidFill>
            </a:endParaRPr>
          </a:p>
        </p:txBody>
      </p:sp>
      <p:pic>
        <p:nvPicPr>
          <p:cNvPr id="161" name="Google Shape;161;p26">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166" name="Google Shape;166;p27"/>
          <p:cNvSpPr txBox="1">
            <a:spLocks noGrp="1"/>
          </p:cNvSpPr>
          <p:nvPr>
            <p:ph type="body" idx="1"/>
          </p:nvPr>
        </p:nvSpPr>
        <p:spPr>
          <a:xfrm rot="514819">
            <a:off x="5019919" y="934886"/>
            <a:ext cx="2332506" cy="3273727"/>
          </a:xfrm>
          <a:prstGeom prst="rect">
            <a:avLst/>
          </a:prstGeom>
          <a:solidFill>
            <a:srgbClr val="00B4ED"/>
          </a:solidFill>
        </p:spPr>
        <p:txBody>
          <a:bodyPr spcFirstLastPara="1" wrap="square" lIns="274300" tIns="274300" rIns="274300" bIns="274300" anchor="t" anchorCtr="0">
            <a:noAutofit/>
          </a:bodyPr>
          <a:lstStyle/>
          <a:p>
            <a:pPr marL="0" marR="0" lvl="0" indent="0" algn="l" rtl="0">
              <a:lnSpc>
                <a:spcPct val="100000"/>
              </a:lnSpc>
              <a:spcBef>
                <a:spcPts val="0"/>
              </a:spcBef>
              <a:spcAft>
                <a:spcPts val="1600"/>
              </a:spcAft>
              <a:buNone/>
            </a:pPr>
            <a:r>
              <a:rPr lang="en" sz="1600">
                <a:solidFill>
                  <a:schemeClr val="lt1"/>
                </a:solidFill>
              </a:rPr>
              <a:t>Farmers recycle and reuse water </a:t>
            </a:r>
            <a:r>
              <a:rPr lang="en" sz="1600" b="1">
                <a:solidFill>
                  <a:schemeClr val="lt1"/>
                </a:solidFill>
              </a:rPr>
              <a:t>3–5 times</a:t>
            </a:r>
            <a:r>
              <a:rPr lang="en" sz="1600">
                <a:solidFill>
                  <a:schemeClr val="lt1"/>
                </a:solidFill>
              </a:rPr>
              <a:t> on the dairy farm. Water is used to clean the milking parlor, barn alleys, and walkways. The same water is used to grow crops that feed the cows.</a:t>
            </a:r>
            <a:endParaRPr sz="1600">
              <a:solidFill>
                <a:schemeClr val="lt1"/>
              </a:solidFill>
            </a:endParaRPr>
          </a:p>
        </p:txBody>
      </p:sp>
      <p:pic>
        <p:nvPicPr>
          <p:cNvPr id="167" name="Google Shape;167;p27">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28"/>
          <p:cNvSpPr txBox="1">
            <a:spLocks noGrp="1"/>
          </p:cNvSpPr>
          <p:nvPr>
            <p:ph type="body" idx="1"/>
          </p:nvPr>
        </p:nvSpPr>
        <p:spPr>
          <a:xfrm rot="-359079">
            <a:off x="2005984" y="1899423"/>
            <a:ext cx="3657132" cy="2742213"/>
          </a:xfrm>
          <a:prstGeom prst="rect">
            <a:avLst/>
          </a:prstGeom>
          <a:solidFill>
            <a:srgbClr val="13B258"/>
          </a:solidFill>
        </p:spPr>
        <p:txBody>
          <a:bodyPr spcFirstLastPara="1" wrap="square" lIns="274300" tIns="274300" rIns="274300" bIns="274300" anchor="t" anchorCtr="0">
            <a:noAutofit/>
          </a:bodyPr>
          <a:lstStyle/>
          <a:p>
            <a:pPr marL="0" marR="0" lvl="0" indent="0" algn="l" rtl="0">
              <a:lnSpc>
                <a:spcPct val="100000"/>
              </a:lnSpc>
              <a:spcBef>
                <a:spcPts val="0"/>
              </a:spcBef>
              <a:spcAft>
                <a:spcPts val="0"/>
              </a:spcAft>
              <a:buNone/>
            </a:pPr>
            <a:r>
              <a:rPr lang="en" sz="1600">
                <a:solidFill>
                  <a:schemeClr val="lt1"/>
                </a:solidFill>
              </a:rPr>
              <a:t>Having a stomach with 4 compartments means cows can eat food that people cannot. </a:t>
            </a:r>
            <a:endParaRPr sz="1600">
              <a:solidFill>
                <a:schemeClr val="lt1"/>
              </a:solidFill>
            </a:endParaRPr>
          </a:p>
          <a:p>
            <a:pPr marL="0" marR="0" lvl="0" indent="0" algn="l" rtl="0">
              <a:lnSpc>
                <a:spcPct val="100000"/>
              </a:lnSpc>
              <a:spcBef>
                <a:spcPts val="1600"/>
              </a:spcBef>
              <a:spcAft>
                <a:spcPts val="0"/>
              </a:spcAft>
              <a:buNone/>
            </a:pPr>
            <a:r>
              <a:rPr lang="en" sz="1600">
                <a:solidFill>
                  <a:schemeClr val="lt1"/>
                </a:solidFill>
              </a:rPr>
              <a:t>A cow’s diet is 75% food by-products that humans cannot eat, like citrus pulp, cottonseed, or almond hulls. This also reduces the waste that goes into landfills.</a:t>
            </a:r>
            <a:endParaRPr sz="1600">
              <a:solidFill>
                <a:schemeClr val="lt1"/>
              </a:solidFill>
            </a:endParaRPr>
          </a:p>
          <a:p>
            <a:pPr marL="0" marR="0" lvl="0" indent="0" algn="l" rtl="0">
              <a:lnSpc>
                <a:spcPct val="100000"/>
              </a:lnSpc>
              <a:spcBef>
                <a:spcPts val="1600"/>
              </a:spcBef>
              <a:spcAft>
                <a:spcPts val="0"/>
              </a:spcAft>
              <a:buNone/>
            </a:pPr>
            <a:endParaRPr sz="1600">
              <a:solidFill>
                <a:schemeClr val="lt1"/>
              </a:solidFill>
            </a:endParaRPr>
          </a:p>
          <a:p>
            <a:pPr marL="0" marR="0" lvl="0" indent="0" algn="l" rtl="0">
              <a:lnSpc>
                <a:spcPct val="100000"/>
              </a:lnSpc>
              <a:spcBef>
                <a:spcPts val="1600"/>
              </a:spcBef>
              <a:spcAft>
                <a:spcPts val="1600"/>
              </a:spcAft>
              <a:buNone/>
            </a:pPr>
            <a:endParaRPr sz="1600">
              <a:solidFill>
                <a:schemeClr val="lt1"/>
              </a:solidFill>
            </a:endParaRPr>
          </a:p>
        </p:txBody>
      </p:sp>
      <p:pic>
        <p:nvPicPr>
          <p:cNvPr id="173" name="Google Shape;173;p28">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p29"/>
          <p:cNvSpPr txBox="1">
            <a:spLocks noGrp="1"/>
          </p:cNvSpPr>
          <p:nvPr>
            <p:ph type="body" idx="1"/>
          </p:nvPr>
        </p:nvSpPr>
        <p:spPr>
          <a:xfrm rot="288545">
            <a:off x="3624467" y="1494812"/>
            <a:ext cx="3517583" cy="2436506"/>
          </a:xfrm>
          <a:prstGeom prst="rect">
            <a:avLst/>
          </a:prstGeom>
          <a:solidFill>
            <a:srgbClr val="F58020"/>
          </a:solidFill>
        </p:spPr>
        <p:txBody>
          <a:bodyPr spcFirstLastPara="1" wrap="square" lIns="274300" tIns="274300" rIns="274300" bIns="274300" anchor="t" anchorCtr="0">
            <a:noAutofit/>
          </a:bodyPr>
          <a:lstStyle/>
          <a:p>
            <a:pPr marL="0" marR="0" lvl="0" indent="0" algn="l" rtl="0">
              <a:lnSpc>
                <a:spcPct val="100000"/>
              </a:lnSpc>
              <a:spcBef>
                <a:spcPts val="0"/>
              </a:spcBef>
              <a:spcAft>
                <a:spcPts val="0"/>
              </a:spcAft>
              <a:buNone/>
            </a:pPr>
            <a:r>
              <a:rPr lang="en" sz="1600">
                <a:solidFill>
                  <a:schemeClr val="lt1"/>
                </a:solidFill>
              </a:rPr>
              <a:t>Manure from cows can be reused in many ways:</a:t>
            </a:r>
            <a:endParaRPr sz="1600">
              <a:solidFill>
                <a:schemeClr val="lt1"/>
              </a:solidFill>
            </a:endParaRPr>
          </a:p>
          <a:p>
            <a:pPr marL="457200" marR="0" lvl="0" indent="-330200" algn="l" rtl="0">
              <a:lnSpc>
                <a:spcPct val="100000"/>
              </a:lnSpc>
              <a:spcBef>
                <a:spcPts val="1600"/>
              </a:spcBef>
              <a:spcAft>
                <a:spcPts val="0"/>
              </a:spcAft>
              <a:buClr>
                <a:schemeClr val="lt1"/>
              </a:buClr>
              <a:buSzPts val="1600"/>
              <a:buChar char="●"/>
            </a:pPr>
            <a:r>
              <a:rPr lang="en" sz="1600">
                <a:solidFill>
                  <a:schemeClr val="lt1"/>
                </a:solidFill>
              </a:rPr>
              <a:t>As fertilizer for crops</a:t>
            </a:r>
            <a:endParaRPr sz="1600">
              <a:solidFill>
                <a:schemeClr val="lt1"/>
              </a:solidFill>
            </a:endParaRPr>
          </a:p>
          <a:p>
            <a:pPr marL="457200" marR="0" lvl="0" indent="-330200" algn="l" rtl="0">
              <a:lnSpc>
                <a:spcPct val="100000"/>
              </a:lnSpc>
              <a:spcBef>
                <a:spcPts val="0"/>
              </a:spcBef>
              <a:spcAft>
                <a:spcPts val="0"/>
              </a:spcAft>
              <a:buClr>
                <a:schemeClr val="lt1"/>
              </a:buClr>
              <a:buSzPts val="1600"/>
              <a:buChar char="●"/>
            </a:pPr>
            <a:r>
              <a:rPr lang="en" sz="1600">
                <a:solidFill>
                  <a:schemeClr val="lt1"/>
                </a:solidFill>
              </a:rPr>
              <a:t>As energy to power, like electricity, for the dairy or nearby homes</a:t>
            </a:r>
            <a:endParaRPr sz="1600">
              <a:solidFill>
                <a:schemeClr val="lt1"/>
              </a:solidFill>
            </a:endParaRPr>
          </a:p>
          <a:p>
            <a:pPr marL="457200" marR="0" lvl="0" indent="-330200" algn="l" rtl="0">
              <a:lnSpc>
                <a:spcPct val="100000"/>
              </a:lnSpc>
              <a:spcBef>
                <a:spcPts val="0"/>
              </a:spcBef>
              <a:spcAft>
                <a:spcPts val="0"/>
              </a:spcAft>
              <a:buClr>
                <a:schemeClr val="lt1"/>
              </a:buClr>
              <a:buSzPts val="1600"/>
              <a:buChar char="●"/>
            </a:pPr>
            <a:r>
              <a:rPr lang="en" sz="1600">
                <a:solidFill>
                  <a:schemeClr val="lt1"/>
                </a:solidFill>
              </a:rPr>
              <a:t>As fuel for cars and trucks</a:t>
            </a:r>
            <a:endParaRPr sz="1600">
              <a:solidFill>
                <a:schemeClr val="lt1"/>
              </a:solidFill>
            </a:endParaRPr>
          </a:p>
          <a:p>
            <a:pPr marL="0" marR="0" lvl="0" indent="0" algn="l" rtl="0">
              <a:lnSpc>
                <a:spcPct val="100000"/>
              </a:lnSpc>
              <a:spcBef>
                <a:spcPts val="1600"/>
              </a:spcBef>
              <a:spcAft>
                <a:spcPts val="0"/>
              </a:spcAft>
              <a:buNone/>
            </a:pPr>
            <a:endParaRPr sz="1600">
              <a:solidFill>
                <a:schemeClr val="lt1"/>
              </a:solidFill>
            </a:endParaRPr>
          </a:p>
          <a:p>
            <a:pPr marL="0" marR="0" lvl="0" indent="0" algn="l" rtl="0">
              <a:lnSpc>
                <a:spcPct val="100000"/>
              </a:lnSpc>
              <a:spcBef>
                <a:spcPts val="1600"/>
              </a:spcBef>
              <a:spcAft>
                <a:spcPts val="0"/>
              </a:spcAft>
              <a:buNone/>
            </a:pPr>
            <a:endParaRPr sz="1600">
              <a:solidFill>
                <a:schemeClr val="lt1"/>
              </a:solidFill>
            </a:endParaRPr>
          </a:p>
          <a:p>
            <a:pPr marL="0" marR="0" lvl="0" indent="0" algn="l" rtl="0">
              <a:lnSpc>
                <a:spcPct val="100000"/>
              </a:lnSpc>
              <a:spcBef>
                <a:spcPts val="1600"/>
              </a:spcBef>
              <a:spcAft>
                <a:spcPts val="1600"/>
              </a:spcAft>
              <a:buNone/>
            </a:pPr>
            <a:endParaRPr sz="1600">
              <a:solidFill>
                <a:schemeClr val="lt1"/>
              </a:solidFill>
            </a:endParaRPr>
          </a:p>
        </p:txBody>
      </p:sp>
      <p:pic>
        <p:nvPicPr>
          <p:cNvPr id="179" name="Google Shape;179;p29">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30"/>
          <p:cNvSpPr txBox="1">
            <a:spLocks noGrp="1"/>
          </p:cNvSpPr>
          <p:nvPr>
            <p:ph type="body" idx="1"/>
          </p:nvPr>
        </p:nvSpPr>
        <p:spPr>
          <a:xfrm rot="-494">
            <a:off x="429729" y="1932496"/>
            <a:ext cx="2087400" cy="2742300"/>
          </a:xfrm>
          <a:prstGeom prst="rect">
            <a:avLst/>
          </a:prstGeom>
          <a:solidFill>
            <a:srgbClr val="FEBF40"/>
          </a:solidFill>
        </p:spPr>
        <p:txBody>
          <a:bodyPr spcFirstLastPara="1" wrap="square" lIns="274300" tIns="274300" rIns="274300" bIns="274300" anchor="t" anchorCtr="0">
            <a:noAutofit/>
          </a:bodyPr>
          <a:lstStyle/>
          <a:p>
            <a:pPr marL="0" marR="0" lvl="0" indent="0" algn="l" rtl="0">
              <a:lnSpc>
                <a:spcPct val="100000"/>
              </a:lnSpc>
              <a:spcBef>
                <a:spcPts val="0"/>
              </a:spcBef>
              <a:spcAft>
                <a:spcPts val="0"/>
              </a:spcAft>
              <a:buNone/>
            </a:pPr>
            <a:r>
              <a:rPr lang="en" sz="1600">
                <a:solidFill>
                  <a:schemeClr val="dk1"/>
                </a:solidFill>
              </a:rPr>
              <a:t>Write about the most interesting way that cows and dairy farmers reduce, recycle, or reuse. Use the box to complete this activity. </a:t>
            </a:r>
            <a:endParaRPr sz="1600">
              <a:solidFill>
                <a:schemeClr val="dk1"/>
              </a:solidFill>
            </a:endParaRPr>
          </a:p>
          <a:p>
            <a:pPr marL="0" marR="0" lvl="0" indent="0" algn="l" rtl="0">
              <a:lnSpc>
                <a:spcPct val="100000"/>
              </a:lnSpc>
              <a:spcBef>
                <a:spcPts val="1600"/>
              </a:spcBef>
              <a:spcAft>
                <a:spcPts val="0"/>
              </a:spcAft>
              <a:buNone/>
            </a:pPr>
            <a:endParaRPr sz="1600">
              <a:solidFill>
                <a:schemeClr val="lt1"/>
              </a:solidFill>
            </a:endParaRPr>
          </a:p>
          <a:p>
            <a:pPr marL="0" marR="0" lvl="0" indent="0" algn="l" rtl="0">
              <a:lnSpc>
                <a:spcPct val="100000"/>
              </a:lnSpc>
              <a:spcBef>
                <a:spcPts val="1600"/>
              </a:spcBef>
              <a:spcAft>
                <a:spcPts val="0"/>
              </a:spcAft>
              <a:buNone/>
            </a:pPr>
            <a:endParaRPr sz="1600">
              <a:solidFill>
                <a:schemeClr val="lt1"/>
              </a:solidFill>
            </a:endParaRPr>
          </a:p>
          <a:p>
            <a:pPr marL="0" marR="0" lvl="0" indent="0" algn="l" rtl="0">
              <a:lnSpc>
                <a:spcPct val="100000"/>
              </a:lnSpc>
              <a:spcBef>
                <a:spcPts val="1600"/>
              </a:spcBef>
              <a:spcAft>
                <a:spcPts val="0"/>
              </a:spcAft>
              <a:buNone/>
            </a:pPr>
            <a:endParaRPr sz="1600">
              <a:solidFill>
                <a:schemeClr val="lt1"/>
              </a:solidFill>
            </a:endParaRPr>
          </a:p>
          <a:p>
            <a:pPr marL="0" marR="0" lvl="0" indent="0" algn="l" rtl="0">
              <a:lnSpc>
                <a:spcPct val="100000"/>
              </a:lnSpc>
              <a:spcBef>
                <a:spcPts val="1600"/>
              </a:spcBef>
              <a:spcAft>
                <a:spcPts val="1600"/>
              </a:spcAft>
              <a:buNone/>
            </a:pPr>
            <a:endParaRPr sz="1600">
              <a:solidFill>
                <a:schemeClr val="lt1"/>
              </a:solidFill>
            </a:endParaRPr>
          </a:p>
        </p:txBody>
      </p:sp>
      <p:sp>
        <p:nvSpPr>
          <p:cNvPr id="185" name="Google Shape;185;p30"/>
          <p:cNvSpPr/>
          <p:nvPr/>
        </p:nvSpPr>
        <p:spPr>
          <a:xfrm>
            <a:off x="2748150" y="1939375"/>
            <a:ext cx="5001000" cy="2742600"/>
          </a:xfrm>
          <a:prstGeom prst="rect">
            <a:avLst/>
          </a:prstGeom>
          <a:solidFill>
            <a:schemeClr val="lt1"/>
          </a:solidFill>
          <a:ln w="19050" cap="flat" cmpd="sng">
            <a:solidFill>
              <a:srgbClr val="13B25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 name="Google Shape;186;p30">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pic>
        <p:nvPicPr>
          <p:cNvPr id="191" name="Google Shape;191;p31">
            <a:hlinkClick r:id="rId4" action="ppaction://hlinksldjump"/>
          </p:cNvPr>
          <p:cNvPicPr preferRelativeResize="0"/>
          <p:nvPr/>
        </p:nvPicPr>
        <p:blipFill>
          <a:blip r:embed="rId5">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pic>
        <p:nvPicPr>
          <p:cNvPr id="59" name="Google Shape;59;p14">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96" name="Google Shape;196;p32"/>
          <p:cNvSpPr txBox="1">
            <a:spLocks noGrp="1"/>
          </p:cNvSpPr>
          <p:nvPr>
            <p:ph type="body" idx="1"/>
          </p:nvPr>
        </p:nvSpPr>
        <p:spPr>
          <a:xfrm>
            <a:off x="1153475" y="1919975"/>
            <a:ext cx="6174900" cy="1059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Many people work in our food system to make sure that you and your family have safe and nutritious food.  </a:t>
            </a:r>
            <a:endParaRPr>
              <a:solidFill>
                <a:schemeClr val="dk1"/>
              </a:solidFill>
            </a:endParaRPr>
          </a:p>
        </p:txBody>
      </p:sp>
      <p:pic>
        <p:nvPicPr>
          <p:cNvPr id="197" name="Google Shape;197;p32">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sp>
        <p:nvSpPr>
          <p:cNvPr id="202" name="Google Shape;202;p33"/>
          <p:cNvSpPr txBox="1">
            <a:spLocks noGrp="1"/>
          </p:cNvSpPr>
          <p:nvPr>
            <p:ph type="body" idx="1"/>
          </p:nvPr>
        </p:nvSpPr>
        <p:spPr>
          <a:xfrm>
            <a:off x="1384550" y="4101600"/>
            <a:ext cx="2498700" cy="58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600">
                <a:solidFill>
                  <a:schemeClr val="dk1"/>
                </a:solidFill>
              </a:rPr>
              <a:t>“I work on a farm growing the crops.”</a:t>
            </a:r>
            <a:endParaRPr sz="1400">
              <a:solidFill>
                <a:schemeClr val="dk1"/>
              </a:solidFill>
            </a:endParaRPr>
          </a:p>
        </p:txBody>
      </p:sp>
      <p:pic>
        <p:nvPicPr>
          <p:cNvPr id="203" name="Google Shape;203;p33"/>
          <p:cNvPicPr preferRelativeResize="0"/>
          <p:nvPr/>
        </p:nvPicPr>
        <p:blipFill>
          <a:blip r:embed="rId4">
            <a:alphaModFix/>
          </a:blip>
          <a:stretch>
            <a:fillRect/>
          </a:stretch>
        </p:blipFill>
        <p:spPr>
          <a:xfrm>
            <a:off x="578100" y="1477351"/>
            <a:ext cx="3305149" cy="2497400"/>
          </a:xfrm>
          <a:prstGeom prst="rect">
            <a:avLst/>
          </a:prstGeom>
          <a:noFill/>
          <a:ln>
            <a:noFill/>
          </a:ln>
        </p:spPr>
      </p:pic>
      <p:pic>
        <p:nvPicPr>
          <p:cNvPr id="204" name="Google Shape;204;p33"/>
          <p:cNvPicPr preferRelativeResize="0"/>
          <p:nvPr/>
        </p:nvPicPr>
        <p:blipFill>
          <a:blip r:embed="rId5">
            <a:alphaModFix/>
          </a:blip>
          <a:stretch>
            <a:fillRect/>
          </a:stretch>
        </p:blipFill>
        <p:spPr>
          <a:xfrm>
            <a:off x="4345251" y="1477351"/>
            <a:ext cx="3412299" cy="2497400"/>
          </a:xfrm>
          <a:prstGeom prst="rect">
            <a:avLst/>
          </a:prstGeom>
          <a:noFill/>
          <a:ln>
            <a:noFill/>
          </a:ln>
        </p:spPr>
      </p:pic>
      <p:sp>
        <p:nvSpPr>
          <p:cNvPr id="205" name="Google Shape;205;p33"/>
          <p:cNvSpPr txBox="1">
            <a:spLocks noGrp="1"/>
          </p:cNvSpPr>
          <p:nvPr>
            <p:ph type="body" idx="1"/>
          </p:nvPr>
        </p:nvSpPr>
        <p:spPr>
          <a:xfrm>
            <a:off x="4345250" y="4101600"/>
            <a:ext cx="3024300" cy="58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600">
                <a:solidFill>
                  <a:schemeClr val="dk1"/>
                </a:solidFill>
              </a:rPr>
              <a:t>“I pick the fruits and vegetables in the orchards or the fields.” </a:t>
            </a:r>
            <a:endParaRPr sz="1400">
              <a:solidFill>
                <a:schemeClr val="dk1"/>
              </a:solidFill>
            </a:endParaRPr>
          </a:p>
        </p:txBody>
      </p:sp>
      <p:pic>
        <p:nvPicPr>
          <p:cNvPr id="206" name="Google Shape;206;p33">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pic>
        <p:nvPicPr>
          <p:cNvPr id="211" name="Google Shape;211;p34"/>
          <p:cNvPicPr preferRelativeResize="0"/>
          <p:nvPr/>
        </p:nvPicPr>
        <p:blipFill>
          <a:blip r:embed="rId4">
            <a:alphaModFix/>
          </a:blip>
          <a:stretch>
            <a:fillRect/>
          </a:stretch>
        </p:blipFill>
        <p:spPr>
          <a:xfrm>
            <a:off x="767675" y="1640625"/>
            <a:ext cx="3371296" cy="2411450"/>
          </a:xfrm>
          <a:prstGeom prst="rect">
            <a:avLst/>
          </a:prstGeom>
          <a:noFill/>
          <a:ln>
            <a:noFill/>
          </a:ln>
        </p:spPr>
      </p:pic>
      <p:pic>
        <p:nvPicPr>
          <p:cNvPr id="212" name="Google Shape;212;p34"/>
          <p:cNvPicPr preferRelativeResize="0"/>
          <p:nvPr/>
        </p:nvPicPr>
        <p:blipFill>
          <a:blip r:embed="rId5">
            <a:alphaModFix/>
          </a:blip>
          <a:stretch>
            <a:fillRect/>
          </a:stretch>
        </p:blipFill>
        <p:spPr>
          <a:xfrm>
            <a:off x="4580265" y="1640625"/>
            <a:ext cx="3307836" cy="2411450"/>
          </a:xfrm>
          <a:prstGeom prst="rect">
            <a:avLst/>
          </a:prstGeom>
          <a:noFill/>
          <a:ln>
            <a:noFill/>
          </a:ln>
        </p:spPr>
      </p:pic>
      <p:sp>
        <p:nvSpPr>
          <p:cNvPr id="213" name="Google Shape;213;p34"/>
          <p:cNvSpPr txBox="1">
            <a:spLocks noGrp="1"/>
          </p:cNvSpPr>
          <p:nvPr>
            <p:ph type="body" idx="1"/>
          </p:nvPr>
        </p:nvSpPr>
        <p:spPr>
          <a:xfrm>
            <a:off x="1704500" y="4196250"/>
            <a:ext cx="2498700" cy="58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600">
                <a:solidFill>
                  <a:schemeClr val="dk1"/>
                </a:solidFill>
              </a:rPr>
              <a:t>“I put the food on the grocery store shelves.”</a:t>
            </a:r>
            <a:endParaRPr sz="1400">
              <a:solidFill>
                <a:schemeClr val="dk1"/>
              </a:solidFill>
            </a:endParaRPr>
          </a:p>
        </p:txBody>
      </p:sp>
      <p:sp>
        <p:nvSpPr>
          <p:cNvPr id="214" name="Google Shape;214;p34"/>
          <p:cNvSpPr txBox="1">
            <a:spLocks noGrp="1"/>
          </p:cNvSpPr>
          <p:nvPr>
            <p:ph type="body" idx="1"/>
          </p:nvPr>
        </p:nvSpPr>
        <p:spPr>
          <a:xfrm>
            <a:off x="4572000" y="4196250"/>
            <a:ext cx="2498700" cy="58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600">
                <a:solidFill>
                  <a:schemeClr val="dk1"/>
                </a:solidFill>
              </a:rPr>
              <a:t>“We plan and cook meals for our family.”</a:t>
            </a:r>
            <a:endParaRPr sz="1400">
              <a:solidFill>
                <a:schemeClr val="dk1"/>
              </a:solidFill>
            </a:endParaRPr>
          </a:p>
        </p:txBody>
      </p:sp>
      <p:pic>
        <p:nvPicPr>
          <p:cNvPr id="215" name="Google Shape;215;p34">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9"/>
        <p:cNvGrpSpPr/>
        <p:nvPr/>
      </p:nvGrpSpPr>
      <p:grpSpPr>
        <a:xfrm>
          <a:off x="0" y="0"/>
          <a:ext cx="0" cy="0"/>
          <a:chOff x="0" y="0"/>
          <a:chExt cx="0" cy="0"/>
        </a:xfrm>
      </p:grpSpPr>
      <p:sp>
        <p:nvSpPr>
          <p:cNvPr id="220" name="Google Shape;220;p35"/>
          <p:cNvSpPr txBox="1">
            <a:spLocks noGrp="1"/>
          </p:cNvSpPr>
          <p:nvPr>
            <p:ph type="body" idx="1"/>
          </p:nvPr>
        </p:nvSpPr>
        <p:spPr>
          <a:xfrm>
            <a:off x="286950" y="1766075"/>
            <a:ext cx="1305900" cy="1246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600">
                <a:solidFill>
                  <a:schemeClr val="dk1"/>
                </a:solidFill>
              </a:rPr>
              <a:t>Drag each image to the correct box. </a:t>
            </a:r>
            <a:endParaRPr sz="1600">
              <a:solidFill>
                <a:schemeClr val="dk1"/>
              </a:solidFill>
            </a:endParaRPr>
          </a:p>
        </p:txBody>
      </p:sp>
      <p:pic>
        <p:nvPicPr>
          <p:cNvPr id="221" name="Google Shape;221;p35"/>
          <p:cNvPicPr preferRelativeResize="0"/>
          <p:nvPr/>
        </p:nvPicPr>
        <p:blipFill>
          <a:blip r:embed="rId4">
            <a:alphaModFix/>
          </a:blip>
          <a:stretch>
            <a:fillRect/>
          </a:stretch>
        </p:blipFill>
        <p:spPr>
          <a:xfrm>
            <a:off x="286950" y="3410725"/>
            <a:ext cx="1494652" cy="1494663"/>
          </a:xfrm>
          <a:prstGeom prst="rect">
            <a:avLst/>
          </a:prstGeom>
          <a:noFill/>
          <a:ln>
            <a:noFill/>
          </a:ln>
        </p:spPr>
      </p:pic>
      <p:pic>
        <p:nvPicPr>
          <p:cNvPr id="222" name="Google Shape;222;p35"/>
          <p:cNvPicPr preferRelativeResize="0"/>
          <p:nvPr/>
        </p:nvPicPr>
        <p:blipFill>
          <a:blip r:embed="rId5">
            <a:alphaModFix/>
          </a:blip>
          <a:stretch>
            <a:fillRect/>
          </a:stretch>
        </p:blipFill>
        <p:spPr>
          <a:xfrm>
            <a:off x="3931199" y="3410725"/>
            <a:ext cx="1494652" cy="1494663"/>
          </a:xfrm>
          <a:prstGeom prst="rect">
            <a:avLst/>
          </a:prstGeom>
          <a:noFill/>
          <a:ln>
            <a:noFill/>
          </a:ln>
        </p:spPr>
      </p:pic>
      <p:pic>
        <p:nvPicPr>
          <p:cNvPr id="223" name="Google Shape;223;p35"/>
          <p:cNvPicPr preferRelativeResize="0"/>
          <p:nvPr/>
        </p:nvPicPr>
        <p:blipFill>
          <a:blip r:embed="rId6">
            <a:alphaModFix/>
          </a:blip>
          <a:stretch>
            <a:fillRect/>
          </a:stretch>
        </p:blipFill>
        <p:spPr>
          <a:xfrm>
            <a:off x="2109075" y="3410737"/>
            <a:ext cx="1494652" cy="1494663"/>
          </a:xfrm>
          <a:prstGeom prst="rect">
            <a:avLst/>
          </a:prstGeom>
          <a:noFill/>
          <a:ln>
            <a:noFill/>
          </a:ln>
        </p:spPr>
      </p:pic>
      <p:pic>
        <p:nvPicPr>
          <p:cNvPr id="224" name="Google Shape;224;p35"/>
          <p:cNvPicPr preferRelativeResize="0"/>
          <p:nvPr/>
        </p:nvPicPr>
        <p:blipFill>
          <a:blip r:embed="rId7">
            <a:alphaModFix/>
          </a:blip>
          <a:stretch>
            <a:fillRect/>
          </a:stretch>
        </p:blipFill>
        <p:spPr>
          <a:xfrm>
            <a:off x="5709948" y="3410725"/>
            <a:ext cx="1494652" cy="1494663"/>
          </a:xfrm>
          <a:prstGeom prst="rect">
            <a:avLst/>
          </a:prstGeom>
          <a:noFill/>
          <a:ln>
            <a:noFill/>
          </a:ln>
        </p:spPr>
      </p:pic>
      <p:sp>
        <p:nvSpPr>
          <p:cNvPr id="225" name="Google Shape;225;p35"/>
          <p:cNvSpPr/>
          <p:nvPr/>
        </p:nvSpPr>
        <p:spPr>
          <a:xfrm>
            <a:off x="1705500" y="1563575"/>
            <a:ext cx="1601100" cy="16011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5"/>
          <p:cNvSpPr/>
          <p:nvPr/>
        </p:nvSpPr>
        <p:spPr>
          <a:xfrm>
            <a:off x="3477050" y="1563575"/>
            <a:ext cx="1601100" cy="16011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5"/>
          <p:cNvSpPr/>
          <p:nvPr/>
        </p:nvSpPr>
        <p:spPr>
          <a:xfrm>
            <a:off x="5248600" y="1563575"/>
            <a:ext cx="1601100" cy="16011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5"/>
          <p:cNvSpPr/>
          <p:nvPr/>
        </p:nvSpPr>
        <p:spPr>
          <a:xfrm>
            <a:off x="7020150" y="1563575"/>
            <a:ext cx="1601100" cy="16011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txBox="1"/>
          <p:nvPr/>
        </p:nvSpPr>
        <p:spPr>
          <a:xfrm>
            <a:off x="2089350" y="2159375"/>
            <a:ext cx="833400" cy="40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Farmer</a:t>
            </a:r>
            <a:endParaRPr/>
          </a:p>
        </p:txBody>
      </p:sp>
      <p:sp>
        <p:nvSpPr>
          <p:cNvPr id="230" name="Google Shape;230;p35"/>
          <p:cNvSpPr txBox="1"/>
          <p:nvPr/>
        </p:nvSpPr>
        <p:spPr>
          <a:xfrm>
            <a:off x="3860900" y="2196250"/>
            <a:ext cx="991800" cy="40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Harvester</a:t>
            </a:r>
            <a:endParaRPr/>
          </a:p>
        </p:txBody>
      </p:sp>
      <p:sp>
        <p:nvSpPr>
          <p:cNvPr id="231" name="Google Shape;231;p35"/>
          <p:cNvSpPr txBox="1"/>
          <p:nvPr/>
        </p:nvSpPr>
        <p:spPr>
          <a:xfrm>
            <a:off x="5632450" y="1968725"/>
            <a:ext cx="833400" cy="79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Grocery</a:t>
            </a:r>
            <a:endParaRPr/>
          </a:p>
          <a:p>
            <a:pPr marL="0" lvl="0" indent="0" algn="ctr" rtl="0">
              <a:spcBef>
                <a:spcPts val="0"/>
              </a:spcBef>
              <a:spcAft>
                <a:spcPts val="0"/>
              </a:spcAft>
              <a:buNone/>
            </a:pPr>
            <a:r>
              <a:rPr lang="en"/>
              <a:t>Store</a:t>
            </a:r>
            <a:endParaRPr/>
          </a:p>
          <a:p>
            <a:pPr marL="0" lvl="0" indent="0" algn="ctr" rtl="0">
              <a:spcBef>
                <a:spcPts val="0"/>
              </a:spcBef>
              <a:spcAft>
                <a:spcPts val="0"/>
              </a:spcAft>
              <a:buNone/>
            </a:pPr>
            <a:r>
              <a:rPr lang="en"/>
              <a:t>Clerk</a:t>
            </a:r>
            <a:endParaRPr/>
          </a:p>
        </p:txBody>
      </p:sp>
      <p:sp>
        <p:nvSpPr>
          <p:cNvPr id="232" name="Google Shape;232;p35"/>
          <p:cNvSpPr txBox="1"/>
          <p:nvPr/>
        </p:nvSpPr>
        <p:spPr>
          <a:xfrm>
            <a:off x="7404000" y="2104925"/>
            <a:ext cx="833400" cy="74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Family</a:t>
            </a:r>
            <a:endParaRPr/>
          </a:p>
          <a:p>
            <a:pPr marL="0" lvl="0" indent="0" algn="ctr" rtl="0">
              <a:spcBef>
                <a:spcPts val="0"/>
              </a:spcBef>
              <a:spcAft>
                <a:spcPts val="0"/>
              </a:spcAft>
              <a:buNone/>
            </a:pPr>
            <a:r>
              <a:rPr lang="en"/>
              <a:t>Cooks</a:t>
            </a:r>
            <a:endParaRPr/>
          </a:p>
        </p:txBody>
      </p:sp>
      <p:pic>
        <p:nvPicPr>
          <p:cNvPr id="233" name="Google Shape;233;p35"/>
          <p:cNvPicPr preferRelativeResize="0"/>
          <p:nvPr/>
        </p:nvPicPr>
        <p:blipFill>
          <a:blip r:embed="rId8">
            <a:alphaModFix/>
          </a:blip>
          <a:stretch>
            <a:fillRect/>
          </a:stretch>
        </p:blipFill>
        <p:spPr>
          <a:xfrm>
            <a:off x="7625007" y="710050"/>
            <a:ext cx="574732" cy="372552"/>
          </a:xfrm>
          <a:prstGeom prst="rect">
            <a:avLst/>
          </a:prstGeom>
          <a:noFill/>
          <a:ln>
            <a:noFill/>
          </a:ln>
        </p:spPr>
      </p:pic>
      <p:pic>
        <p:nvPicPr>
          <p:cNvPr id="234" name="Google Shape;234;p35"/>
          <p:cNvPicPr preferRelativeResize="0"/>
          <p:nvPr/>
        </p:nvPicPr>
        <p:blipFill>
          <a:blip r:embed="rId9">
            <a:alphaModFix/>
          </a:blip>
          <a:stretch>
            <a:fillRect/>
          </a:stretch>
        </p:blipFill>
        <p:spPr>
          <a:xfrm>
            <a:off x="8268838" y="560300"/>
            <a:ext cx="501675" cy="522300"/>
          </a:xfrm>
          <a:prstGeom prst="rect">
            <a:avLst/>
          </a:prstGeom>
          <a:noFill/>
          <a:ln>
            <a:noFill/>
          </a:ln>
        </p:spPr>
      </p:pic>
      <p:pic>
        <p:nvPicPr>
          <p:cNvPr id="235" name="Google Shape;235;p35">
            <a:hlinkClick r:id="" action="ppaction://hlinkshowjump?jump=nextslide"/>
          </p:cNvPr>
          <p:cNvPicPr preferRelativeResize="0"/>
          <p:nvPr/>
        </p:nvPicPr>
        <p:blipFill>
          <a:blip r:embed="rId10">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sp>
        <p:nvSpPr>
          <p:cNvPr id="240" name="Google Shape;240;p36"/>
          <p:cNvSpPr txBox="1">
            <a:spLocks noGrp="1"/>
          </p:cNvSpPr>
          <p:nvPr>
            <p:ph type="body" idx="1"/>
          </p:nvPr>
        </p:nvSpPr>
        <p:spPr>
          <a:xfrm>
            <a:off x="866525" y="1914625"/>
            <a:ext cx="7965900" cy="1089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a:solidFill>
                  <a:schemeClr val="dk1"/>
                </a:solidFill>
              </a:rPr>
              <a:t>How can you show gratitude to the many people involved in bringing you delicious and safe food? Write your personal goal below. Who will you thank? What will you do?</a:t>
            </a:r>
            <a:endParaRPr>
              <a:solidFill>
                <a:schemeClr val="dk1"/>
              </a:solidFill>
            </a:endParaRPr>
          </a:p>
        </p:txBody>
      </p:sp>
      <p:sp>
        <p:nvSpPr>
          <p:cNvPr id="241" name="Google Shape;241;p36"/>
          <p:cNvSpPr/>
          <p:nvPr/>
        </p:nvSpPr>
        <p:spPr>
          <a:xfrm>
            <a:off x="982075" y="3053500"/>
            <a:ext cx="6758700" cy="1733100"/>
          </a:xfrm>
          <a:prstGeom prst="rect">
            <a:avLst/>
          </a:prstGeom>
          <a:solidFill>
            <a:schemeClr val="lt1"/>
          </a:solidFill>
          <a:ln w="19050" cap="flat" cmpd="sng">
            <a:solidFill>
              <a:srgbClr val="F5802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2" name="Google Shape;242;p36">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6"/>
        <p:cNvGrpSpPr/>
        <p:nvPr/>
      </p:nvGrpSpPr>
      <p:grpSpPr>
        <a:xfrm>
          <a:off x="0" y="0"/>
          <a:ext cx="0" cy="0"/>
          <a:chOff x="0" y="0"/>
          <a:chExt cx="0" cy="0"/>
        </a:xfrm>
      </p:grpSpPr>
      <p:sp>
        <p:nvSpPr>
          <p:cNvPr id="247" name="Google Shape;247;p37"/>
          <p:cNvSpPr txBox="1"/>
          <p:nvPr/>
        </p:nvSpPr>
        <p:spPr>
          <a:xfrm>
            <a:off x="693225" y="1939375"/>
            <a:ext cx="6214200" cy="286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California is an agriculture-rich state. Foods from each of the 5 food groups are produced across the state.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solidFill>
                  <a:srgbClr val="0080C5"/>
                </a:solidFill>
              </a:rPr>
              <a:t>Dairy:</a:t>
            </a:r>
            <a:r>
              <a:rPr lang="en"/>
              <a:t> Dairy foods come from cows. Cows move slowly in the pasture. </a:t>
            </a:r>
            <a:r>
              <a:rPr lang="en" b="1"/>
              <a:t>Mimic a cow’s movement by walking with your hands and feet for 2 minutes. Make sure your knees do not touch the ground. Try to move as slowly as possible.</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solidFill>
                  <a:srgbClr val="13B258"/>
                </a:solidFill>
              </a:rPr>
              <a:t>Vegetables:</a:t>
            </a:r>
            <a:r>
              <a:rPr lang="en"/>
              <a:t> Vegetables grow in the ground. </a:t>
            </a:r>
            <a:r>
              <a:rPr lang="en" b="1"/>
              <a:t>Hold a deep squat for 2 minutes and mimic pulling carrots from the ground.</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solidFill>
                  <a:srgbClr val="EE3124"/>
                </a:solidFill>
              </a:rPr>
              <a:t>Fruits: </a:t>
            </a:r>
            <a:r>
              <a:rPr lang="en"/>
              <a:t>A majority of fruits grow on trees. </a:t>
            </a:r>
            <a:r>
              <a:rPr lang="en" b="1"/>
              <a:t>Hold a tree pose for 1 minute on each side. See which side you can hold longer. </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pic>
        <p:nvPicPr>
          <p:cNvPr id="248" name="Google Shape;248;p37"/>
          <p:cNvPicPr preferRelativeResize="0"/>
          <p:nvPr/>
        </p:nvPicPr>
        <p:blipFill>
          <a:blip r:embed="rId4">
            <a:alphaModFix/>
          </a:blip>
          <a:stretch>
            <a:fillRect/>
          </a:stretch>
        </p:blipFill>
        <p:spPr>
          <a:xfrm>
            <a:off x="6985650" y="1390325"/>
            <a:ext cx="1985932" cy="1634575"/>
          </a:xfrm>
          <a:prstGeom prst="rect">
            <a:avLst/>
          </a:prstGeom>
          <a:noFill/>
          <a:ln>
            <a:noFill/>
          </a:ln>
        </p:spPr>
      </p:pic>
      <p:sp>
        <p:nvSpPr>
          <p:cNvPr id="249" name="Google Shape;249;p37"/>
          <p:cNvSpPr txBox="1"/>
          <p:nvPr/>
        </p:nvSpPr>
        <p:spPr>
          <a:xfrm>
            <a:off x="5946325" y="354875"/>
            <a:ext cx="1898100" cy="73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Check the box when you complete each exercise.</a:t>
            </a:r>
            <a:endParaRPr>
              <a:solidFill>
                <a:schemeClr val="lt1"/>
              </a:solidFill>
            </a:endParaRPr>
          </a:p>
        </p:txBody>
      </p:sp>
      <p:pic>
        <p:nvPicPr>
          <p:cNvPr id="250" name="Google Shape;250;p37"/>
          <p:cNvPicPr preferRelativeResize="0"/>
          <p:nvPr/>
        </p:nvPicPr>
        <p:blipFill>
          <a:blip r:embed="rId5">
            <a:alphaModFix/>
          </a:blip>
          <a:stretch>
            <a:fillRect/>
          </a:stretch>
        </p:blipFill>
        <p:spPr>
          <a:xfrm>
            <a:off x="5813150" y="1254331"/>
            <a:ext cx="372613" cy="387944"/>
          </a:xfrm>
          <a:prstGeom prst="rect">
            <a:avLst/>
          </a:prstGeom>
          <a:noFill/>
          <a:ln>
            <a:noFill/>
          </a:ln>
        </p:spPr>
      </p:pic>
      <p:pic>
        <p:nvPicPr>
          <p:cNvPr id="251" name="Google Shape;251;p37"/>
          <p:cNvPicPr preferRelativeResize="0"/>
          <p:nvPr/>
        </p:nvPicPr>
        <p:blipFill>
          <a:blip r:embed="rId5">
            <a:alphaModFix/>
          </a:blip>
          <a:stretch>
            <a:fillRect/>
          </a:stretch>
        </p:blipFill>
        <p:spPr>
          <a:xfrm>
            <a:off x="6261118" y="1254328"/>
            <a:ext cx="372613" cy="387944"/>
          </a:xfrm>
          <a:prstGeom prst="rect">
            <a:avLst/>
          </a:prstGeom>
          <a:noFill/>
          <a:ln>
            <a:noFill/>
          </a:ln>
        </p:spPr>
      </p:pic>
      <p:pic>
        <p:nvPicPr>
          <p:cNvPr id="252" name="Google Shape;252;p37"/>
          <p:cNvPicPr preferRelativeResize="0"/>
          <p:nvPr/>
        </p:nvPicPr>
        <p:blipFill>
          <a:blip r:embed="rId5">
            <a:alphaModFix/>
          </a:blip>
          <a:stretch>
            <a:fillRect/>
          </a:stretch>
        </p:blipFill>
        <p:spPr>
          <a:xfrm>
            <a:off x="6709087" y="1254325"/>
            <a:ext cx="372613" cy="387944"/>
          </a:xfrm>
          <a:prstGeom prst="rect">
            <a:avLst/>
          </a:prstGeom>
          <a:noFill/>
          <a:ln>
            <a:noFill/>
          </a:ln>
        </p:spPr>
      </p:pic>
      <p:pic>
        <p:nvPicPr>
          <p:cNvPr id="253" name="Google Shape;253;p37"/>
          <p:cNvPicPr preferRelativeResize="0"/>
          <p:nvPr/>
        </p:nvPicPr>
        <p:blipFill>
          <a:blip r:embed="rId6">
            <a:alphaModFix/>
          </a:blip>
          <a:stretch>
            <a:fillRect/>
          </a:stretch>
        </p:blipFill>
        <p:spPr>
          <a:xfrm>
            <a:off x="386600" y="2674325"/>
            <a:ext cx="306625" cy="306625"/>
          </a:xfrm>
          <a:prstGeom prst="rect">
            <a:avLst/>
          </a:prstGeom>
          <a:noFill/>
          <a:ln>
            <a:noFill/>
          </a:ln>
        </p:spPr>
      </p:pic>
      <p:pic>
        <p:nvPicPr>
          <p:cNvPr id="254" name="Google Shape;254;p37"/>
          <p:cNvPicPr preferRelativeResize="0"/>
          <p:nvPr/>
        </p:nvPicPr>
        <p:blipFill>
          <a:blip r:embed="rId6">
            <a:alphaModFix/>
          </a:blip>
          <a:stretch>
            <a:fillRect/>
          </a:stretch>
        </p:blipFill>
        <p:spPr>
          <a:xfrm>
            <a:off x="386600" y="3693250"/>
            <a:ext cx="306625" cy="306625"/>
          </a:xfrm>
          <a:prstGeom prst="rect">
            <a:avLst/>
          </a:prstGeom>
          <a:noFill/>
          <a:ln>
            <a:noFill/>
          </a:ln>
        </p:spPr>
      </p:pic>
      <p:pic>
        <p:nvPicPr>
          <p:cNvPr id="255" name="Google Shape;255;p37"/>
          <p:cNvPicPr preferRelativeResize="0"/>
          <p:nvPr/>
        </p:nvPicPr>
        <p:blipFill>
          <a:blip r:embed="rId6">
            <a:alphaModFix/>
          </a:blip>
          <a:stretch>
            <a:fillRect/>
          </a:stretch>
        </p:blipFill>
        <p:spPr>
          <a:xfrm>
            <a:off x="386600" y="4357300"/>
            <a:ext cx="306625" cy="306625"/>
          </a:xfrm>
          <a:prstGeom prst="rect">
            <a:avLst/>
          </a:prstGeom>
          <a:noFill/>
          <a:ln>
            <a:noFill/>
          </a:ln>
        </p:spPr>
      </p:pic>
      <p:pic>
        <p:nvPicPr>
          <p:cNvPr id="256" name="Google Shape;256;p37">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0"/>
        <p:cNvGrpSpPr/>
        <p:nvPr/>
      </p:nvGrpSpPr>
      <p:grpSpPr>
        <a:xfrm>
          <a:off x="0" y="0"/>
          <a:ext cx="0" cy="0"/>
          <a:chOff x="0" y="0"/>
          <a:chExt cx="0" cy="0"/>
        </a:xfrm>
      </p:grpSpPr>
      <p:sp>
        <p:nvSpPr>
          <p:cNvPr id="261" name="Google Shape;261;p38"/>
          <p:cNvSpPr txBox="1"/>
          <p:nvPr/>
        </p:nvSpPr>
        <p:spPr>
          <a:xfrm>
            <a:off x="833525" y="2120950"/>
            <a:ext cx="5273400" cy="266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rgbClr val="F58020"/>
                </a:solidFill>
              </a:rPr>
              <a:t>Grains:</a:t>
            </a:r>
            <a:r>
              <a:rPr lang="en"/>
              <a:t> Grains come from plants like wheat, barley, and oats. Your body digests grains and makes glucose, which gives you energy. </a:t>
            </a:r>
            <a:r>
              <a:rPr lang="en" b="1"/>
              <a:t>Perform as many burpees as you can for 2 minutes. Burpees require a lot of energy because they are a whole-body movement.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solidFill>
                  <a:srgbClr val="814496"/>
                </a:solidFill>
              </a:rPr>
              <a:t>Protein:</a:t>
            </a:r>
            <a:r>
              <a:rPr lang="en"/>
              <a:t> Animal protein comes from animals like cows, pigs, or chickens. Plant protein comes from plant parts like beans, nuts, and seeds. </a:t>
            </a:r>
            <a:r>
              <a:rPr lang="en" b="1"/>
              <a:t>Find 1 or 2 big, heavy books and walk around for 2 minutes carrying those books with only your fingers touching them. Try not to drop the books. If you do, pick them up quickly and continue.  </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62" name="Google Shape;262;p38"/>
          <p:cNvSpPr txBox="1"/>
          <p:nvPr/>
        </p:nvSpPr>
        <p:spPr>
          <a:xfrm>
            <a:off x="6870625" y="486925"/>
            <a:ext cx="1898100" cy="73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Check the box when you complete each exercise.</a:t>
            </a:r>
            <a:endParaRPr>
              <a:solidFill>
                <a:schemeClr val="lt1"/>
              </a:solidFill>
            </a:endParaRPr>
          </a:p>
        </p:txBody>
      </p:sp>
      <p:pic>
        <p:nvPicPr>
          <p:cNvPr id="263" name="Google Shape;263;p38"/>
          <p:cNvPicPr preferRelativeResize="0"/>
          <p:nvPr/>
        </p:nvPicPr>
        <p:blipFill>
          <a:blip r:embed="rId4">
            <a:alphaModFix/>
          </a:blip>
          <a:stretch>
            <a:fillRect/>
          </a:stretch>
        </p:blipFill>
        <p:spPr>
          <a:xfrm>
            <a:off x="7719525" y="1386381"/>
            <a:ext cx="372613" cy="387944"/>
          </a:xfrm>
          <a:prstGeom prst="rect">
            <a:avLst/>
          </a:prstGeom>
          <a:noFill/>
          <a:ln>
            <a:noFill/>
          </a:ln>
        </p:spPr>
      </p:pic>
      <p:pic>
        <p:nvPicPr>
          <p:cNvPr id="264" name="Google Shape;264;p38"/>
          <p:cNvPicPr preferRelativeResize="0"/>
          <p:nvPr/>
        </p:nvPicPr>
        <p:blipFill>
          <a:blip r:embed="rId4">
            <a:alphaModFix/>
          </a:blip>
          <a:stretch>
            <a:fillRect/>
          </a:stretch>
        </p:blipFill>
        <p:spPr>
          <a:xfrm>
            <a:off x="7185418" y="1386378"/>
            <a:ext cx="372613" cy="387944"/>
          </a:xfrm>
          <a:prstGeom prst="rect">
            <a:avLst/>
          </a:prstGeom>
          <a:noFill/>
          <a:ln>
            <a:noFill/>
          </a:ln>
        </p:spPr>
      </p:pic>
      <p:pic>
        <p:nvPicPr>
          <p:cNvPr id="265" name="Google Shape;265;p38"/>
          <p:cNvPicPr preferRelativeResize="0"/>
          <p:nvPr/>
        </p:nvPicPr>
        <p:blipFill>
          <a:blip r:embed="rId5">
            <a:alphaModFix/>
          </a:blip>
          <a:stretch>
            <a:fillRect/>
          </a:stretch>
        </p:blipFill>
        <p:spPr>
          <a:xfrm>
            <a:off x="460875" y="2228675"/>
            <a:ext cx="306625" cy="306625"/>
          </a:xfrm>
          <a:prstGeom prst="rect">
            <a:avLst/>
          </a:prstGeom>
          <a:noFill/>
          <a:ln>
            <a:noFill/>
          </a:ln>
        </p:spPr>
      </p:pic>
      <p:pic>
        <p:nvPicPr>
          <p:cNvPr id="266" name="Google Shape;266;p38"/>
          <p:cNvPicPr preferRelativeResize="0"/>
          <p:nvPr/>
        </p:nvPicPr>
        <p:blipFill>
          <a:blip r:embed="rId5">
            <a:alphaModFix/>
          </a:blip>
          <a:stretch>
            <a:fillRect/>
          </a:stretch>
        </p:blipFill>
        <p:spPr>
          <a:xfrm>
            <a:off x="460875" y="3503425"/>
            <a:ext cx="306625" cy="306625"/>
          </a:xfrm>
          <a:prstGeom prst="rect">
            <a:avLst/>
          </a:prstGeom>
          <a:noFill/>
          <a:ln>
            <a:noFill/>
          </a:ln>
        </p:spPr>
      </p:pic>
      <p:pic>
        <p:nvPicPr>
          <p:cNvPr id="267" name="Google Shape;267;p38">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1"/>
        <p:cNvGrpSpPr/>
        <p:nvPr/>
      </p:nvGrpSpPr>
      <p:grpSpPr>
        <a:xfrm>
          <a:off x="0" y="0"/>
          <a:ext cx="0" cy="0"/>
          <a:chOff x="0" y="0"/>
          <a:chExt cx="0" cy="0"/>
        </a:xfrm>
      </p:grpSpPr>
      <p:pic>
        <p:nvPicPr>
          <p:cNvPr id="272" name="Google Shape;272;p39">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6"/>
        <p:cNvGrpSpPr/>
        <p:nvPr/>
      </p:nvGrpSpPr>
      <p:grpSpPr>
        <a:xfrm>
          <a:off x="0" y="0"/>
          <a:ext cx="0" cy="0"/>
          <a:chOff x="0" y="0"/>
          <a:chExt cx="0" cy="0"/>
        </a:xfrm>
      </p:grpSpPr>
      <p:sp>
        <p:nvSpPr>
          <p:cNvPr id="277" name="Google Shape;277;p40"/>
          <p:cNvSpPr txBox="1"/>
          <p:nvPr/>
        </p:nvSpPr>
        <p:spPr>
          <a:xfrm>
            <a:off x="2046675" y="2170450"/>
            <a:ext cx="5380800" cy="849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200"/>
              </a:spcAft>
              <a:buClr>
                <a:schemeClr val="dk1"/>
              </a:buClr>
              <a:buSzPts val="1100"/>
              <a:buFont typeface="Arial"/>
              <a:buNone/>
            </a:pPr>
            <a:r>
              <a:rPr lang="en" b="1">
                <a:solidFill>
                  <a:srgbClr val="202124"/>
                </a:solidFill>
                <a:highlight>
                  <a:schemeClr val="lt1"/>
                </a:highlight>
              </a:rPr>
              <a:t>Take this short </a:t>
            </a:r>
            <a:r>
              <a:rPr lang="en" b="1" u="sng">
                <a:solidFill>
                  <a:schemeClr val="accent5"/>
                </a:solidFill>
                <a:highlight>
                  <a:schemeClr val="lt1"/>
                </a:high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Knowledge Check</a:t>
            </a:r>
            <a:r>
              <a:rPr lang="en" b="1">
                <a:solidFill>
                  <a:srgbClr val="202124"/>
                </a:solidFill>
                <a:highlight>
                  <a:schemeClr val="lt1"/>
                </a:highlight>
              </a:rPr>
              <a:t> to share what you learned. </a:t>
            </a:r>
            <a:endParaRPr/>
          </a:p>
        </p:txBody>
      </p:sp>
      <p:pic>
        <p:nvPicPr>
          <p:cNvPr id="278" name="Google Shape;278;p40">
            <a:hlinkClick r:id="rId5" action="ppaction://hlinksldjump"/>
          </p:cNvPr>
          <p:cNvPicPr preferRelativeResize="0"/>
          <p:nvPr/>
        </p:nvPicPr>
        <p:blipFill>
          <a:blip r:embed="rId6">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pic>
        <p:nvPicPr>
          <p:cNvPr id="64" name="Google Shape;64;p15">
            <a:hlinkClick r:id=""/>
          </p:cNvPr>
          <p:cNvPicPr preferRelativeResize="0"/>
          <p:nvPr/>
        </p:nvPicPr>
        <p:blipFill>
          <a:blip r:embed="rId4">
            <a:alphaModFix/>
          </a:blip>
          <a:stretch>
            <a:fillRect/>
          </a:stretch>
        </p:blipFill>
        <p:spPr>
          <a:xfrm>
            <a:off x="1658100" y="1783400"/>
            <a:ext cx="1712786" cy="1712800"/>
          </a:xfrm>
          <a:prstGeom prst="rect">
            <a:avLst/>
          </a:prstGeom>
          <a:noFill/>
          <a:ln>
            <a:noFill/>
          </a:ln>
        </p:spPr>
      </p:pic>
      <p:pic>
        <p:nvPicPr>
          <p:cNvPr id="65" name="Google Shape;65;p15">
            <a:hlinkClick r:id=""/>
          </p:cNvPr>
          <p:cNvPicPr preferRelativeResize="0"/>
          <p:nvPr/>
        </p:nvPicPr>
        <p:blipFill>
          <a:blip r:embed="rId5">
            <a:alphaModFix/>
          </a:blip>
          <a:stretch>
            <a:fillRect/>
          </a:stretch>
        </p:blipFill>
        <p:spPr>
          <a:xfrm>
            <a:off x="3715607" y="1783400"/>
            <a:ext cx="1712786" cy="1712800"/>
          </a:xfrm>
          <a:prstGeom prst="rect">
            <a:avLst/>
          </a:prstGeom>
          <a:noFill/>
          <a:ln>
            <a:noFill/>
          </a:ln>
        </p:spPr>
      </p:pic>
      <p:pic>
        <p:nvPicPr>
          <p:cNvPr id="66" name="Google Shape;66;p15">
            <a:hlinkClick r:id=""/>
          </p:cNvPr>
          <p:cNvPicPr preferRelativeResize="0"/>
          <p:nvPr/>
        </p:nvPicPr>
        <p:blipFill>
          <a:blip r:embed="rId6">
            <a:alphaModFix/>
          </a:blip>
          <a:stretch>
            <a:fillRect/>
          </a:stretch>
        </p:blipFill>
        <p:spPr>
          <a:xfrm>
            <a:off x="5773114" y="1783400"/>
            <a:ext cx="1712786" cy="1712800"/>
          </a:xfrm>
          <a:prstGeom prst="rect">
            <a:avLst/>
          </a:prstGeom>
          <a:noFill/>
          <a:ln>
            <a:noFill/>
          </a:ln>
        </p:spPr>
      </p:pic>
      <p:pic>
        <p:nvPicPr>
          <p:cNvPr id="67" name="Google Shape;67;p15"/>
          <p:cNvPicPr preferRelativeResize="0"/>
          <p:nvPr/>
        </p:nvPicPr>
        <p:blipFill>
          <a:blip r:embed="rId7">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body" idx="1"/>
          </p:nvPr>
        </p:nvSpPr>
        <p:spPr>
          <a:xfrm>
            <a:off x="915700" y="1990000"/>
            <a:ext cx="5287800" cy="257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rPr>
              <a:t>California produces much of the country’s food, including nearly 20% of the nation’s supply of milk.</a:t>
            </a:r>
            <a:endParaRPr sz="1600">
              <a:solidFill>
                <a:schemeClr val="dk1"/>
              </a:solidFill>
            </a:endParaRPr>
          </a:p>
          <a:p>
            <a:pPr marL="0" lvl="0" indent="0" algn="l" rtl="0">
              <a:spcBef>
                <a:spcPts val="1600"/>
              </a:spcBef>
              <a:spcAft>
                <a:spcPts val="0"/>
              </a:spcAft>
              <a:buClr>
                <a:schemeClr val="dk1"/>
              </a:buClr>
              <a:buSzPts val="1100"/>
              <a:buFont typeface="Arial"/>
              <a:buNone/>
            </a:pPr>
            <a:r>
              <a:rPr lang="en" sz="1600">
                <a:solidFill>
                  <a:schemeClr val="dk1"/>
                </a:solidFill>
              </a:rPr>
              <a:t>The dairy industry plays an important role in California’s economy. </a:t>
            </a:r>
            <a:endParaRPr sz="1600">
              <a:solidFill>
                <a:schemeClr val="dk1"/>
              </a:solidFill>
            </a:endParaRPr>
          </a:p>
          <a:p>
            <a:pPr marL="0" lvl="0" indent="0" algn="l" rtl="0">
              <a:spcBef>
                <a:spcPts val="1600"/>
              </a:spcBef>
              <a:spcAft>
                <a:spcPts val="0"/>
              </a:spcAft>
              <a:buClr>
                <a:schemeClr val="dk1"/>
              </a:buClr>
              <a:buSzPts val="1100"/>
              <a:buFont typeface="Arial"/>
              <a:buNone/>
            </a:pPr>
            <a:r>
              <a:rPr lang="en" sz="1600">
                <a:solidFill>
                  <a:schemeClr val="dk1"/>
                </a:solidFill>
              </a:rPr>
              <a:t>The food system includes all steps from farm to you: producing, processing, storing, transporting, purchasing, and preparing food.</a:t>
            </a:r>
            <a:endParaRPr sz="1600">
              <a:solidFill>
                <a:schemeClr val="dk1"/>
              </a:solidFill>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73" name="Google Shape;73;p16"/>
          <p:cNvPicPr preferRelativeResize="0"/>
          <p:nvPr/>
        </p:nvPicPr>
        <p:blipFill>
          <a:blip r:embed="rId4">
            <a:alphaModFix/>
          </a:blip>
          <a:stretch>
            <a:fillRect/>
          </a:stretch>
        </p:blipFill>
        <p:spPr>
          <a:xfrm>
            <a:off x="386600" y="2121375"/>
            <a:ext cx="412350" cy="412350"/>
          </a:xfrm>
          <a:prstGeom prst="rect">
            <a:avLst/>
          </a:prstGeom>
          <a:noFill/>
          <a:ln>
            <a:noFill/>
          </a:ln>
        </p:spPr>
      </p:pic>
      <p:pic>
        <p:nvPicPr>
          <p:cNvPr id="74" name="Google Shape;74;p16"/>
          <p:cNvPicPr preferRelativeResize="0"/>
          <p:nvPr/>
        </p:nvPicPr>
        <p:blipFill>
          <a:blip r:embed="rId5">
            <a:alphaModFix/>
          </a:blip>
          <a:stretch>
            <a:fillRect/>
          </a:stretch>
        </p:blipFill>
        <p:spPr>
          <a:xfrm>
            <a:off x="7064350" y="1323450"/>
            <a:ext cx="501675" cy="522300"/>
          </a:xfrm>
          <a:prstGeom prst="rect">
            <a:avLst/>
          </a:prstGeom>
          <a:noFill/>
          <a:ln>
            <a:noFill/>
          </a:ln>
        </p:spPr>
      </p:pic>
      <p:pic>
        <p:nvPicPr>
          <p:cNvPr id="75" name="Google Shape;75;p16"/>
          <p:cNvPicPr preferRelativeResize="0"/>
          <p:nvPr/>
        </p:nvPicPr>
        <p:blipFill>
          <a:blip r:embed="rId5">
            <a:alphaModFix/>
          </a:blip>
          <a:stretch>
            <a:fillRect/>
          </a:stretch>
        </p:blipFill>
        <p:spPr>
          <a:xfrm>
            <a:off x="7623700" y="1323450"/>
            <a:ext cx="501675" cy="522300"/>
          </a:xfrm>
          <a:prstGeom prst="rect">
            <a:avLst/>
          </a:prstGeom>
          <a:noFill/>
          <a:ln>
            <a:noFill/>
          </a:ln>
        </p:spPr>
      </p:pic>
      <p:pic>
        <p:nvPicPr>
          <p:cNvPr id="76" name="Google Shape;76;p16"/>
          <p:cNvPicPr preferRelativeResize="0"/>
          <p:nvPr/>
        </p:nvPicPr>
        <p:blipFill>
          <a:blip r:embed="rId6">
            <a:alphaModFix/>
          </a:blip>
          <a:stretch>
            <a:fillRect/>
          </a:stretch>
        </p:blipFill>
        <p:spPr>
          <a:xfrm>
            <a:off x="6522475" y="863725"/>
            <a:ext cx="349475" cy="778050"/>
          </a:xfrm>
          <a:prstGeom prst="rect">
            <a:avLst/>
          </a:prstGeom>
          <a:noFill/>
          <a:ln>
            <a:noFill/>
          </a:ln>
        </p:spPr>
      </p:pic>
      <p:sp>
        <p:nvSpPr>
          <p:cNvPr id="77" name="Google Shape;77;p16"/>
          <p:cNvSpPr txBox="1"/>
          <p:nvPr/>
        </p:nvSpPr>
        <p:spPr>
          <a:xfrm>
            <a:off x="6777025" y="514925"/>
            <a:ext cx="2018100" cy="6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Mark done in the box when finished reading.</a:t>
            </a:r>
            <a:endParaRPr>
              <a:solidFill>
                <a:srgbClr val="FFFFFF"/>
              </a:solidFill>
            </a:endParaRPr>
          </a:p>
        </p:txBody>
      </p:sp>
      <p:pic>
        <p:nvPicPr>
          <p:cNvPr id="78" name="Google Shape;78;p16"/>
          <p:cNvPicPr preferRelativeResize="0"/>
          <p:nvPr/>
        </p:nvPicPr>
        <p:blipFill>
          <a:blip r:embed="rId5">
            <a:alphaModFix/>
          </a:blip>
          <a:stretch>
            <a:fillRect/>
          </a:stretch>
        </p:blipFill>
        <p:spPr>
          <a:xfrm>
            <a:off x="8230000" y="1323450"/>
            <a:ext cx="501675" cy="522300"/>
          </a:xfrm>
          <a:prstGeom prst="rect">
            <a:avLst/>
          </a:prstGeom>
          <a:noFill/>
          <a:ln>
            <a:noFill/>
          </a:ln>
        </p:spPr>
      </p:pic>
      <p:pic>
        <p:nvPicPr>
          <p:cNvPr id="79" name="Google Shape;79;p16"/>
          <p:cNvPicPr preferRelativeResize="0"/>
          <p:nvPr/>
        </p:nvPicPr>
        <p:blipFill>
          <a:blip r:embed="rId4">
            <a:alphaModFix/>
          </a:blip>
          <a:stretch>
            <a:fillRect/>
          </a:stretch>
        </p:blipFill>
        <p:spPr>
          <a:xfrm>
            <a:off x="386600" y="2867975"/>
            <a:ext cx="412350" cy="412350"/>
          </a:xfrm>
          <a:prstGeom prst="rect">
            <a:avLst/>
          </a:prstGeom>
          <a:noFill/>
          <a:ln>
            <a:noFill/>
          </a:ln>
        </p:spPr>
      </p:pic>
      <p:pic>
        <p:nvPicPr>
          <p:cNvPr id="80" name="Google Shape;80;p16"/>
          <p:cNvPicPr preferRelativeResize="0"/>
          <p:nvPr/>
        </p:nvPicPr>
        <p:blipFill>
          <a:blip r:embed="rId4">
            <a:alphaModFix/>
          </a:blip>
          <a:stretch>
            <a:fillRect/>
          </a:stretch>
        </p:blipFill>
        <p:spPr>
          <a:xfrm>
            <a:off x="386600" y="3614575"/>
            <a:ext cx="412350" cy="412350"/>
          </a:xfrm>
          <a:prstGeom prst="rect">
            <a:avLst/>
          </a:prstGeom>
          <a:noFill/>
          <a:ln>
            <a:noFill/>
          </a:ln>
        </p:spPr>
      </p:pic>
      <p:pic>
        <p:nvPicPr>
          <p:cNvPr id="81" name="Google Shape;81;p16">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body" idx="1"/>
          </p:nvPr>
        </p:nvSpPr>
        <p:spPr>
          <a:xfrm>
            <a:off x="891300" y="1957825"/>
            <a:ext cx="52308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rPr>
              <a:t>People access food from sources such as farms, community and home gardens, farmers markets, produce stands, grocery stores, restaurants, and school cafeterias.</a:t>
            </a:r>
            <a:endParaRPr sz="1600">
              <a:solidFill>
                <a:schemeClr val="dk1"/>
              </a:solidFill>
            </a:endParaRPr>
          </a:p>
          <a:p>
            <a:pPr marL="0" lvl="0" indent="0" algn="l" rtl="0">
              <a:spcBef>
                <a:spcPts val="1600"/>
              </a:spcBef>
              <a:spcAft>
                <a:spcPts val="0"/>
              </a:spcAft>
              <a:buClr>
                <a:schemeClr val="dk1"/>
              </a:buClr>
              <a:buSzPts val="1100"/>
              <a:buFont typeface="Arial"/>
              <a:buNone/>
            </a:pPr>
            <a:r>
              <a:rPr lang="en" sz="1600">
                <a:solidFill>
                  <a:schemeClr val="dk1"/>
                </a:solidFill>
              </a:rPr>
              <a:t>Dairy farmers care for their animals by providing food, water, shelter, and veterinary care. Farmers also care about their local communities by recycling on the farm, reusing waste products, and reducing their environmental footprint.</a:t>
            </a:r>
            <a:endParaRPr sz="1600">
              <a:solidFill>
                <a:schemeClr val="dk1"/>
              </a:solidFill>
            </a:endParaRPr>
          </a:p>
          <a:p>
            <a:pPr marL="0" lvl="0" indent="0" algn="l" rtl="0">
              <a:spcBef>
                <a:spcPts val="1600"/>
              </a:spcBef>
              <a:spcAft>
                <a:spcPts val="1600"/>
              </a:spcAft>
              <a:buNone/>
            </a:pPr>
            <a:endParaRPr sz="1700">
              <a:solidFill>
                <a:schemeClr val="dk1"/>
              </a:solidFill>
            </a:endParaRPr>
          </a:p>
        </p:txBody>
      </p:sp>
      <p:pic>
        <p:nvPicPr>
          <p:cNvPr id="87" name="Google Shape;87;p17"/>
          <p:cNvPicPr preferRelativeResize="0"/>
          <p:nvPr/>
        </p:nvPicPr>
        <p:blipFill>
          <a:blip r:embed="rId4">
            <a:alphaModFix/>
          </a:blip>
          <a:stretch>
            <a:fillRect/>
          </a:stretch>
        </p:blipFill>
        <p:spPr>
          <a:xfrm>
            <a:off x="386600" y="3404400"/>
            <a:ext cx="412350" cy="412350"/>
          </a:xfrm>
          <a:prstGeom prst="rect">
            <a:avLst/>
          </a:prstGeom>
          <a:noFill/>
          <a:ln>
            <a:noFill/>
          </a:ln>
        </p:spPr>
      </p:pic>
      <p:pic>
        <p:nvPicPr>
          <p:cNvPr id="88" name="Google Shape;88;p17"/>
          <p:cNvPicPr preferRelativeResize="0"/>
          <p:nvPr/>
        </p:nvPicPr>
        <p:blipFill>
          <a:blip r:embed="rId4">
            <a:alphaModFix/>
          </a:blip>
          <a:stretch>
            <a:fillRect/>
          </a:stretch>
        </p:blipFill>
        <p:spPr>
          <a:xfrm>
            <a:off x="386600" y="2083425"/>
            <a:ext cx="412350" cy="412350"/>
          </a:xfrm>
          <a:prstGeom prst="rect">
            <a:avLst/>
          </a:prstGeom>
          <a:noFill/>
          <a:ln>
            <a:noFill/>
          </a:ln>
        </p:spPr>
      </p:pic>
      <p:pic>
        <p:nvPicPr>
          <p:cNvPr id="89" name="Google Shape;89;p17"/>
          <p:cNvPicPr preferRelativeResize="0"/>
          <p:nvPr/>
        </p:nvPicPr>
        <p:blipFill>
          <a:blip r:embed="rId5">
            <a:alphaModFix/>
          </a:blip>
          <a:stretch>
            <a:fillRect/>
          </a:stretch>
        </p:blipFill>
        <p:spPr>
          <a:xfrm>
            <a:off x="6948100" y="778775"/>
            <a:ext cx="501675" cy="522300"/>
          </a:xfrm>
          <a:prstGeom prst="rect">
            <a:avLst/>
          </a:prstGeom>
          <a:noFill/>
          <a:ln>
            <a:noFill/>
          </a:ln>
        </p:spPr>
      </p:pic>
      <p:pic>
        <p:nvPicPr>
          <p:cNvPr id="90" name="Google Shape;90;p17"/>
          <p:cNvPicPr preferRelativeResize="0"/>
          <p:nvPr/>
        </p:nvPicPr>
        <p:blipFill>
          <a:blip r:embed="rId5">
            <a:alphaModFix/>
          </a:blip>
          <a:stretch>
            <a:fillRect/>
          </a:stretch>
        </p:blipFill>
        <p:spPr>
          <a:xfrm>
            <a:off x="7507450" y="778775"/>
            <a:ext cx="501675" cy="522300"/>
          </a:xfrm>
          <a:prstGeom prst="rect">
            <a:avLst/>
          </a:prstGeom>
          <a:noFill/>
          <a:ln>
            <a:noFill/>
          </a:ln>
        </p:spPr>
      </p:pic>
      <p:pic>
        <p:nvPicPr>
          <p:cNvPr id="91" name="Google Shape;91;p17"/>
          <p:cNvPicPr preferRelativeResize="0"/>
          <p:nvPr/>
        </p:nvPicPr>
        <p:blipFill>
          <a:blip r:embed="rId6">
            <a:alphaModFix/>
          </a:blip>
          <a:stretch>
            <a:fillRect/>
          </a:stretch>
        </p:blipFill>
        <p:spPr>
          <a:xfrm>
            <a:off x="6516025" y="352075"/>
            <a:ext cx="349475" cy="778050"/>
          </a:xfrm>
          <a:prstGeom prst="rect">
            <a:avLst/>
          </a:prstGeom>
          <a:noFill/>
          <a:ln>
            <a:noFill/>
          </a:ln>
        </p:spPr>
      </p:pic>
      <p:sp>
        <p:nvSpPr>
          <p:cNvPr id="92" name="Google Shape;92;p17"/>
          <p:cNvSpPr txBox="1"/>
          <p:nvPr/>
        </p:nvSpPr>
        <p:spPr>
          <a:xfrm>
            <a:off x="6708688" y="106175"/>
            <a:ext cx="2018100" cy="6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Mark done in the box when finished reading.</a:t>
            </a:r>
            <a:endParaRPr>
              <a:solidFill>
                <a:srgbClr val="FFFFFF"/>
              </a:solidFill>
            </a:endParaRPr>
          </a:p>
        </p:txBody>
      </p:sp>
      <p:pic>
        <p:nvPicPr>
          <p:cNvPr id="93" name="Google Shape;93;p17">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Google Shape;98;p18"/>
          <p:cNvSpPr txBox="1">
            <a:spLocks noGrp="1"/>
          </p:cNvSpPr>
          <p:nvPr>
            <p:ph type="body" idx="1"/>
          </p:nvPr>
        </p:nvSpPr>
        <p:spPr>
          <a:xfrm>
            <a:off x="1279175" y="1939375"/>
            <a:ext cx="4968000" cy="2547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b="1">
                <a:solidFill>
                  <a:srgbClr val="EE3124"/>
                </a:solidFill>
              </a:rPr>
              <a:t>Follow the path your dairy foods take from the farm to your own refrigerator.</a:t>
            </a:r>
            <a:r>
              <a:rPr lang="en" sz="2200" b="1">
                <a:solidFill>
                  <a:srgbClr val="EE3124"/>
                </a:solidFill>
              </a:rPr>
              <a:t> </a:t>
            </a:r>
            <a:endParaRPr sz="2200" b="1">
              <a:solidFill>
                <a:srgbClr val="EE3124"/>
              </a:solidFill>
            </a:endParaRPr>
          </a:p>
          <a:p>
            <a:pPr marL="0" lvl="0" indent="0" algn="l" rtl="0">
              <a:spcBef>
                <a:spcPts val="1600"/>
              </a:spcBef>
              <a:spcAft>
                <a:spcPts val="0"/>
              </a:spcAft>
              <a:buClr>
                <a:schemeClr val="dk1"/>
              </a:buClr>
              <a:buSzPts val="1100"/>
              <a:buFont typeface="Arial"/>
              <a:buNone/>
            </a:pPr>
            <a:r>
              <a:rPr lang="en">
                <a:solidFill>
                  <a:schemeClr val="dk1"/>
                </a:solidFill>
              </a:rPr>
              <a:t>Notice all of the steps taken to make sure your milk and dairy foods are safe and fresh.</a:t>
            </a:r>
            <a:endParaRPr>
              <a:solidFill>
                <a:schemeClr val="dk1"/>
              </a:solidFill>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99" name="Google Shape;99;p18">
            <a:hlinkClick r:id="rId4"/>
          </p:cNvPr>
          <p:cNvPicPr preferRelativeResize="0"/>
          <p:nvPr/>
        </p:nvPicPr>
        <p:blipFill>
          <a:blip r:embed="rId5">
            <a:alphaModFix/>
          </a:blip>
          <a:stretch>
            <a:fillRect/>
          </a:stretch>
        </p:blipFill>
        <p:spPr>
          <a:xfrm>
            <a:off x="6540000" y="1581163"/>
            <a:ext cx="2383235" cy="1634575"/>
          </a:xfrm>
          <a:prstGeom prst="rect">
            <a:avLst/>
          </a:prstGeom>
          <a:noFill/>
          <a:ln>
            <a:noFill/>
          </a:ln>
        </p:spPr>
      </p:pic>
      <p:pic>
        <p:nvPicPr>
          <p:cNvPr id="100" name="Google Shape;100;p18"/>
          <p:cNvPicPr preferRelativeResize="0"/>
          <p:nvPr/>
        </p:nvPicPr>
        <p:blipFill>
          <a:blip r:embed="rId6">
            <a:alphaModFix/>
          </a:blip>
          <a:stretch>
            <a:fillRect/>
          </a:stretch>
        </p:blipFill>
        <p:spPr>
          <a:xfrm>
            <a:off x="891300" y="3317600"/>
            <a:ext cx="337275" cy="337275"/>
          </a:xfrm>
          <a:prstGeom prst="rect">
            <a:avLst/>
          </a:prstGeom>
          <a:noFill/>
          <a:ln>
            <a:noFill/>
          </a:ln>
        </p:spPr>
      </p:pic>
      <p:pic>
        <p:nvPicPr>
          <p:cNvPr id="101" name="Google Shape;101;p18">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19"/>
          <p:cNvSpPr txBox="1"/>
          <p:nvPr/>
        </p:nvSpPr>
        <p:spPr>
          <a:xfrm>
            <a:off x="6783725" y="371375"/>
            <a:ext cx="1972500" cy="6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Click on the different places to learn more!</a:t>
            </a:r>
            <a:endParaRPr>
              <a:solidFill>
                <a:schemeClr val="lt1"/>
              </a:solidFill>
            </a:endParaRPr>
          </a:p>
        </p:txBody>
      </p:sp>
      <p:pic>
        <p:nvPicPr>
          <p:cNvPr id="107" name="Google Shape;107;p19">
            <a:hlinkClick r:id="rId4" action="ppaction://hlinksldjump"/>
          </p:cNvPr>
          <p:cNvPicPr preferRelativeResize="0"/>
          <p:nvPr/>
        </p:nvPicPr>
        <p:blipFill>
          <a:blip r:embed="rId5">
            <a:alphaModFix/>
          </a:blip>
          <a:stretch>
            <a:fillRect/>
          </a:stretch>
        </p:blipFill>
        <p:spPr>
          <a:xfrm>
            <a:off x="177150" y="1126125"/>
            <a:ext cx="3786399" cy="1679775"/>
          </a:xfrm>
          <a:prstGeom prst="rect">
            <a:avLst/>
          </a:prstGeom>
          <a:noFill/>
          <a:ln>
            <a:noFill/>
          </a:ln>
        </p:spPr>
      </p:pic>
      <p:pic>
        <p:nvPicPr>
          <p:cNvPr id="108" name="Google Shape;108;p19">
            <a:hlinkClick r:id="rId6" action="ppaction://hlinksldjump"/>
          </p:cNvPr>
          <p:cNvPicPr preferRelativeResize="0"/>
          <p:nvPr/>
        </p:nvPicPr>
        <p:blipFill>
          <a:blip r:embed="rId7">
            <a:alphaModFix/>
          </a:blip>
          <a:stretch>
            <a:fillRect/>
          </a:stretch>
        </p:blipFill>
        <p:spPr>
          <a:xfrm>
            <a:off x="4728800" y="1056275"/>
            <a:ext cx="3235075" cy="1643000"/>
          </a:xfrm>
          <a:prstGeom prst="rect">
            <a:avLst/>
          </a:prstGeom>
          <a:noFill/>
          <a:ln>
            <a:noFill/>
          </a:ln>
        </p:spPr>
      </p:pic>
      <p:pic>
        <p:nvPicPr>
          <p:cNvPr id="109" name="Google Shape;109;p19">
            <a:hlinkClick r:id="rId8" action="ppaction://hlinksldjump"/>
          </p:cNvPr>
          <p:cNvPicPr preferRelativeResize="0"/>
          <p:nvPr/>
        </p:nvPicPr>
        <p:blipFill>
          <a:blip r:embed="rId9">
            <a:alphaModFix/>
          </a:blip>
          <a:stretch>
            <a:fillRect/>
          </a:stretch>
        </p:blipFill>
        <p:spPr>
          <a:xfrm>
            <a:off x="393975" y="3082750"/>
            <a:ext cx="2874737" cy="1679775"/>
          </a:xfrm>
          <a:prstGeom prst="rect">
            <a:avLst/>
          </a:prstGeom>
          <a:noFill/>
          <a:ln>
            <a:noFill/>
          </a:ln>
        </p:spPr>
      </p:pic>
      <p:pic>
        <p:nvPicPr>
          <p:cNvPr id="110" name="Google Shape;110;p19">
            <a:hlinkClick r:id="rId10" action="ppaction://hlinksldjump"/>
          </p:cNvPr>
          <p:cNvPicPr preferRelativeResize="0"/>
          <p:nvPr/>
        </p:nvPicPr>
        <p:blipFill>
          <a:blip r:embed="rId11">
            <a:alphaModFix/>
          </a:blip>
          <a:stretch>
            <a:fillRect/>
          </a:stretch>
        </p:blipFill>
        <p:spPr>
          <a:xfrm>
            <a:off x="4623113" y="3752300"/>
            <a:ext cx="3446450" cy="1241025"/>
          </a:xfrm>
          <a:prstGeom prst="rect">
            <a:avLst/>
          </a:prstGeom>
          <a:noFill/>
          <a:ln>
            <a:noFill/>
          </a:ln>
        </p:spPr>
      </p:pic>
      <p:pic>
        <p:nvPicPr>
          <p:cNvPr id="111" name="Google Shape;111;p19">
            <a:hlinkClick r:id="" action="ppaction://hlinkshowjump?jump=nextslide"/>
          </p:cNvPr>
          <p:cNvPicPr preferRelativeResize="0"/>
          <p:nvPr/>
        </p:nvPicPr>
        <p:blipFill>
          <a:blip r:embed="rId12">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0"/>
          <p:cNvSpPr txBox="1">
            <a:spLocks noGrp="1"/>
          </p:cNvSpPr>
          <p:nvPr>
            <p:ph type="body" idx="1"/>
          </p:nvPr>
        </p:nvSpPr>
        <p:spPr>
          <a:xfrm>
            <a:off x="5257000" y="1444225"/>
            <a:ext cx="3591900" cy="313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700" b="1">
                <a:solidFill>
                  <a:schemeClr val="lt1"/>
                </a:solidFill>
              </a:rPr>
              <a:t>Milk comes from dairy farms where farmers take care of their cows.</a:t>
            </a:r>
            <a:endParaRPr sz="1700" b="1">
              <a:solidFill>
                <a:schemeClr val="lt1"/>
              </a:solidFill>
            </a:endParaRPr>
          </a:p>
          <a:p>
            <a:pPr marL="0" lvl="0" indent="0" algn="l" rtl="0">
              <a:lnSpc>
                <a:spcPct val="100000"/>
              </a:lnSpc>
              <a:spcBef>
                <a:spcPts val="1600"/>
              </a:spcBef>
              <a:spcAft>
                <a:spcPts val="0"/>
              </a:spcAft>
              <a:buClr>
                <a:schemeClr val="dk1"/>
              </a:buClr>
              <a:buSzPts val="1100"/>
              <a:buFont typeface="Arial"/>
              <a:buNone/>
            </a:pPr>
            <a:r>
              <a:rPr lang="en" sz="1700" b="1">
                <a:solidFill>
                  <a:schemeClr val="lt1"/>
                </a:solidFill>
              </a:rPr>
              <a:t>Milk is tested for quality then travels in a refrigerated truck from the farm to a creamery.</a:t>
            </a:r>
            <a:endParaRPr sz="1700" b="1">
              <a:solidFill>
                <a:schemeClr val="lt1"/>
              </a:solidFill>
            </a:endParaRPr>
          </a:p>
          <a:p>
            <a:pPr marL="0" lvl="0" indent="0" algn="l" rtl="0">
              <a:lnSpc>
                <a:spcPct val="100000"/>
              </a:lnSpc>
              <a:spcBef>
                <a:spcPts val="1600"/>
              </a:spcBef>
              <a:spcAft>
                <a:spcPts val="0"/>
              </a:spcAft>
              <a:buClr>
                <a:schemeClr val="dk1"/>
              </a:buClr>
              <a:buSzPts val="1100"/>
              <a:buFont typeface="Arial"/>
              <a:buNone/>
            </a:pPr>
            <a:endParaRPr/>
          </a:p>
          <a:p>
            <a:pPr marL="0" lvl="0" indent="0" algn="l" rtl="0">
              <a:lnSpc>
                <a:spcPct val="100000"/>
              </a:lnSpc>
              <a:spcBef>
                <a:spcPts val="1600"/>
              </a:spcBef>
              <a:spcAft>
                <a:spcPts val="1600"/>
              </a:spcAft>
              <a:buNone/>
            </a:pPr>
            <a:endParaRPr/>
          </a:p>
        </p:txBody>
      </p:sp>
      <p:pic>
        <p:nvPicPr>
          <p:cNvPr id="117" name="Google Shape;117;p20"/>
          <p:cNvPicPr preferRelativeResize="0"/>
          <p:nvPr/>
        </p:nvPicPr>
        <p:blipFill>
          <a:blip r:embed="rId4">
            <a:alphaModFix/>
          </a:blip>
          <a:stretch>
            <a:fillRect/>
          </a:stretch>
        </p:blipFill>
        <p:spPr>
          <a:xfrm>
            <a:off x="4891392" y="1491262"/>
            <a:ext cx="365613" cy="365613"/>
          </a:xfrm>
          <a:prstGeom prst="rect">
            <a:avLst/>
          </a:prstGeom>
          <a:noFill/>
          <a:ln>
            <a:noFill/>
          </a:ln>
        </p:spPr>
      </p:pic>
      <p:pic>
        <p:nvPicPr>
          <p:cNvPr id="118" name="Google Shape;118;p20"/>
          <p:cNvPicPr preferRelativeResize="0"/>
          <p:nvPr/>
        </p:nvPicPr>
        <p:blipFill>
          <a:blip r:embed="rId5">
            <a:alphaModFix/>
          </a:blip>
          <a:stretch>
            <a:fillRect/>
          </a:stretch>
        </p:blipFill>
        <p:spPr>
          <a:xfrm>
            <a:off x="4891388" y="2456075"/>
            <a:ext cx="365613" cy="365613"/>
          </a:xfrm>
          <a:prstGeom prst="rect">
            <a:avLst/>
          </a:prstGeom>
          <a:noFill/>
          <a:ln>
            <a:noFill/>
          </a:ln>
        </p:spPr>
      </p:pic>
      <p:pic>
        <p:nvPicPr>
          <p:cNvPr id="119" name="Google Shape;119;p20">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1"/>
          <p:cNvSpPr txBox="1">
            <a:spLocks noGrp="1"/>
          </p:cNvSpPr>
          <p:nvPr>
            <p:ph type="body" idx="1"/>
          </p:nvPr>
        </p:nvSpPr>
        <p:spPr>
          <a:xfrm>
            <a:off x="4373925" y="1444225"/>
            <a:ext cx="4266600" cy="313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700" b="1">
                <a:solidFill>
                  <a:schemeClr val="lt1"/>
                </a:solidFill>
              </a:rPr>
              <a:t>Milk is pasteurized—heated up then cooled quickly—to destroy any germs and make it safe to drink.</a:t>
            </a:r>
            <a:endParaRPr sz="1700" b="1">
              <a:solidFill>
                <a:schemeClr val="lt1"/>
              </a:solidFill>
            </a:endParaRPr>
          </a:p>
          <a:p>
            <a:pPr marL="0" lvl="0" indent="0" algn="l" rtl="0">
              <a:lnSpc>
                <a:spcPct val="100000"/>
              </a:lnSpc>
              <a:spcBef>
                <a:spcPts val="1600"/>
              </a:spcBef>
              <a:spcAft>
                <a:spcPts val="0"/>
              </a:spcAft>
              <a:buNone/>
            </a:pPr>
            <a:r>
              <a:rPr lang="en" sz="1700" b="1">
                <a:solidFill>
                  <a:schemeClr val="lt1"/>
                </a:solidFill>
              </a:rPr>
              <a:t>Milk is homogenized or mixed up to make it smooth and creamy.</a:t>
            </a:r>
            <a:endParaRPr sz="1700" b="1">
              <a:solidFill>
                <a:schemeClr val="lt1"/>
              </a:solidFill>
            </a:endParaRPr>
          </a:p>
          <a:p>
            <a:pPr marL="0" lvl="0" indent="0" algn="l" rtl="0">
              <a:lnSpc>
                <a:spcPct val="100000"/>
              </a:lnSpc>
              <a:spcBef>
                <a:spcPts val="1600"/>
              </a:spcBef>
              <a:spcAft>
                <a:spcPts val="0"/>
              </a:spcAft>
              <a:buNone/>
            </a:pPr>
            <a:r>
              <a:rPr lang="en" sz="1700" b="1">
                <a:solidFill>
                  <a:schemeClr val="lt1"/>
                </a:solidFill>
              </a:rPr>
              <a:t>Milk is put into cartons or made into other dairy foods such as yogurt and cheese. </a:t>
            </a:r>
            <a:endParaRPr sz="1700" b="1">
              <a:solidFill>
                <a:schemeClr val="lt1"/>
              </a:solidFill>
            </a:endParaRPr>
          </a:p>
          <a:p>
            <a:pPr marL="0" lvl="0" indent="0" algn="l" rtl="0">
              <a:lnSpc>
                <a:spcPct val="100000"/>
              </a:lnSpc>
              <a:spcBef>
                <a:spcPts val="1600"/>
              </a:spcBef>
              <a:spcAft>
                <a:spcPts val="0"/>
              </a:spcAft>
              <a:buNone/>
            </a:pPr>
            <a:endParaRPr sz="1700" b="1">
              <a:solidFill>
                <a:schemeClr val="lt1"/>
              </a:solidFill>
            </a:endParaRPr>
          </a:p>
          <a:p>
            <a:pPr marL="0" lvl="0" indent="0" algn="l" rtl="0">
              <a:lnSpc>
                <a:spcPct val="100000"/>
              </a:lnSpc>
              <a:spcBef>
                <a:spcPts val="1600"/>
              </a:spcBef>
              <a:spcAft>
                <a:spcPts val="0"/>
              </a:spcAft>
              <a:buNone/>
            </a:pPr>
            <a:endParaRPr sz="1700" b="1">
              <a:solidFill>
                <a:schemeClr val="lt1"/>
              </a:solidFill>
            </a:endParaRPr>
          </a:p>
          <a:p>
            <a:pPr marL="0" lvl="0" indent="0" algn="l" rtl="0">
              <a:lnSpc>
                <a:spcPct val="100000"/>
              </a:lnSpc>
              <a:spcBef>
                <a:spcPts val="1600"/>
              </a:spcBef>
              <a:spcAft>
                <a:spcPts val="0"/>
              </a:spcAft>
              <a:buNone/>
            </a:pPr>
            <a:endParaRPr/>
          </a:p>
          <a:p>
            <a:pPr marL="0" lvl="0" indent="0" algn="l" rtl="0">
              <a:lnSpc>
                <a:spcPct val="100000"/>
              </a:lnSpc>
              <a:spcBef>
                <a:spcPts val="1600"/>
              </a:spcBef>
              <a:spcAft>
                <a:spcPts val="1600"/>
              </a:spcAft>
              <a:buNone/>
            </a:pPr>
            <a:endParaRPr/>
          </a:p>
        </p:txBody>
      </p:sp>
      <p:pic>
        <p:nvPicPr>
          <p:cNvPr id="125" name="Google Shape;125;p21"/>
          <p:cNvPicPr preferRelativeResize="0"/>
          <p:nvPr/>
        </p:nvPicPr>
        <p:blipFill>
          <a:blip r:embed="rId4">
            <a:alphaModFix/>
          </a:blip>
          <a:stretch>
            <a:fillRect/>
          </a:stretch>
        </p:blipFill>
        <p:spPr>
          <a:xfrm>
            <a:off x="4008300" y="1479468"/>
            <a:ext cx="365613" cy="365613"/>
          </a:xfrm>
          <a:prstGeom prst="rect">
            <a:avLst/>
          </a:prstGeom>
          <a:noFill/>
          <a:ln>
            <a:noFill/>
          </a:ln>
        </p:spPr>
      </p:pic>
      <p:pic>
        <p:nvPicPr>
          <p:cNvPr id="126" name="Google Shape;126;p21"/>
          <p:cNvPicPr preferRelativeResize="0"/>
          <p:nvPr/>
        </p:nvPicPr>
        <p:blipFill>
          <a:blip r:embed="rId5">
            <a:alphaModFix/>
          </a:blip>
          <a:stretch>
            <a:fillRect/>
          </a:stretch>
        </p:blipFill>
        <p:spPr>
          <a:xfrm>
            <a:off x="4008306" y="2441475"/>
            <a:ext cx="365613" cy="365613"/>
          </a:xfrm>
          <a:prstGeom prst="rect">
            <a:avLst/>
          </a:prstGeom>
          <a:noFill/>
          <a:ln>
            <a:noFill/>
          </a:ln>
        </p:spPr>
      </p:pic>
      <p:pic>
        <p:nvPicPr>
          <p:cNvPr id="127" name="Google Shape;127;p21"/>
          <p:cNvPicPr preferRelativeResize="0"/>
          <p:nvPr/>
        </p:nvPicPr>
        <p:blipFill>
          <a:blip r:embed="rId6">
            <a:alphaModFix/>
          </a:blip>
          <a:stretch>
            <a:fillRect/>
          </a:stretch>
        </p:blipFill>
        <p:spPr>
          <a:xfrm>
            <a:off x="4008306" y="3179518"/>
            <a:ext cx="365613" cy="365613"/>
          </a:xfrm>
          <a:prstGeom prst="rect">
            <a:avLst/>
          </a:prstGeom>
          <a:noFill/>
          <a:ln>
            <a:noFill/>
          </a:ln>
        </p:spPr>
      </p:pic>
      <p:pic>
        <p:nvPicPr>
          <p:cNvPr id="128" name="Google Shape;128;p21">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881</Words>
  <Application>Microsoft Office PowerPoint</Application>
  <PresentationFormat>On-screen Show (16:9)</PresentationFormat>
  <Paragraphs>61</Paragraphs>
  <Slides>28</Slides>
  <Notes>28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28</vt:i4>
      </vt:variant>
    </vt:vector>
  </HeadingPairs>
  <TitlesOfParts>
    <vt:vector size="30"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Asch</dc:creator>
  <cp:lastModifiedBy>Angela Asch</cp:lastModifiedBy>
  <cp:revision>1</cp:revision>
  <dcterms:modified xsi:type="dcterms:W3CDTF">2020-10-12T19:16:09Z</dcterms:modified>
</cp:coreProperties>
</file>