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FCF799-0057-4AAC-BA37-24FF87F97353}">
  <a:tblStyle styleId="{11FCF799-0057-4AAC-BA37-24FF87F97353}"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0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055768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71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0ad86ca1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0ad86ca1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348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0ad86ca1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0ad86ca1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32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0ad86ca1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0ad86ca1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257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0ad86ca1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0ad86ca1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549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0ad86ca1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0ad86ca1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96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0ad86ca1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0ad86ca1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50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0ad86ca1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0ad86ca1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78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0ad86ca1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0ad86ca1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41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0ad86ca1e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0ad86ca1e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780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0ad86ca1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0ad86ca1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83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0bdf3f32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0bdf3f32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4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0ad86ca1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0ad86ca1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14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a0ad86ca1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a0ad86ca1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604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0ad86ca1e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a0ad86ca1e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58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0ad86ca1e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0ad86ca1e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778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ad86ca1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ad86ca1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46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0ad86ca1e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0ad86ca1e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748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a0ad86ca1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a0ad86ca1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753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0ad86ca1e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0ad86ca1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066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0ad86ca1e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0ad86ca1e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326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a0ad86ca1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a0ad86ca1e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28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0bdf3f32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0bdf3f32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971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0ad86ca1e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0ad86ca1e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56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0ad86ca1e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a0ad86ca1e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076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0ad86ca1e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a0ad86ca1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81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0ad86ca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0ad86c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65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0ad86ca1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0ad86ca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90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0bdf3f32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0bdf3f32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24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0bdf3f3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0bdf3f3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0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0ad86ca1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0ad86ca1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55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0ad86ca1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0ad86ca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75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youtube.com/watch?v=nx0KYWxrO1k"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2.png"/><Relationship Id="rId4" Type="http://schemas.openxmlformats.org/officeDocument/2006/relationships/image" Target="../media/image57.png"/><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hyperlink" Target="http://www.corestandards.org/ELA-Literacy/RI/3/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corestandards.org/ELA-Literacy/RI/3/7/" TargetMode="External"/><Relationship Id="rId4" Type="http://schemas.openxmlformats.org/officeDocument/2006/relationships/hyperlink" Target="https://www2.cde.ca.gov/cacs/id/web/119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hyperlink" Target="https://forms.gle/6XgfPzuMdyGK6NSp7" TargetMode="External"/><Relationship Id="rId4" Type="http://schemas.openxmlformats.org/officeDocument/2006/relationships/hyperlink" Target="https://forms.gle/HARncRoE9BY9xC2W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youtube.com/watch?v=pQEGoEGqpwU&amp;feature=youtu.be" TargetMode="External"/><Relationship Id="rId5" Type="http://schemas.openxmlformats.org/officeDocument/2006/relationships/image" Target="../media/image16.png"/><Relationship Id="rId4" Type="http://schemas.openxmlformats.org/officeDocument/2006/relationships/hyperlink" Target="https://www.youtube.com/watch?v=sqQ5W7vG2rQ&amp;feature=youtu.be" TargetMode="Externa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9.jpg"/><Relationship Id="rId4" Type="http://schemas.openxmlformats.org/officeDocument/2006/relationships/hyperlink" Target="https://www.healthyeating.org/products-and-activities/programs-services/farm-to-you/mobile-dairy-classro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55" name="Google Shape;55;p13"/>
          <p:cNvSpPr txBox="1"/>
          <p:nvPr/>
        </p:nvSpPr>
        <p:spPr>
          <a:xfrm>
            <a:off x="7246475" y="1321350"/>
            <a:ext cx="1560300" cy="153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00000"/>
                </a:solidFill>
              </a:rPr>
              <a:t>Educator Guide</a:t>
            </a:r>
            <a:endParaRPr sz="2400" b="1">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body" idx="1"/>
          </p:nvPr>
        </p:nvSpPr>
        <p:spPr>
          <a:xfrm>
            <a:off x="1279175" y="1939375"/>
            <a:ext cx="4968000" cy="2547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1">
                <a:solidFill>
                  <a:srgbClr val="EE3124"/>
                </a:solidFill>
              </a:rPr>
              <a:t>Follow the path your dairy foods take from the farm to your own refrigerator.</a:t>
            </a:r>
            <a:r>
              <a:rPr lang="en" sz="2200" b="1">
                <a:solidFill>
                  <a:srgbClr val="EE3124"/>
                </a:solidFill>
              </a:rPr>
              <a:t> </a:t>
            </a:r>
            <a:endParaRPr sz="2200" b="1">
              <a:solidFill>
                <a:srgbClr val="EE3124"/>
              </a:solidFill>
            </a:endParaRPr>
          </a:p>
          <a:p>
            <a:pPr marL="0" lvl="0" indent="0" algn="l" rtl="0">
              <a:spcBef>
                <a:spcPts val="1600"/>
              </a:spcBef>
              <a:spcAft>
                <a:spcPts val="0"/>
              </a:spcAft>
              <a:buClr>
                <a:schemeClr val="dk1"/>
              </a:buClr>
              <a:buSzPts val="1100"/>
              <a:buFont typeface="Arial"/>
              <a:buNone/>
            </a:pPr>
            <a:r>
              <a:rPr lang="en">
                <a:solidFill>
                  <a:schemeClr val="dk1"/>
                </a:solidFill>
              </a:rPr>
              <a:t>Notice all of the steps taken to make sure your milk and dairy foods are safe and fresh.</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36" name="Google Shape;136;p22">
            <a:hlinkClick r:id="rId4"/>
          </p:cNvPr>
          <p:cNvPicPr preferRelativeResize="0"/>
          <p:nvPr/>
        </p:nvPicPr>
        <p:blipFill>
          <a:blip r:embed="rId5">
            <a:alphaModFix/>
          </a:blip>
          <a:stretch>
            <a:fillRect/>
          </a:stretch>
        </p:blipFill>
        <p:spPr>
          <a:xfrm>
            <a:off x="6540000" y="1581163"/>
            <a:ext cx="2383235" cy="1634575"/>
          </a:xfrm>
          <a:prstGeom prst="rect">
            <a:avLst/>
          </a:prstGeom>
          <a:noFill/>
          <a:ln>
            <a:noFill/>
          </a:ln>
        </p:spPr>
      </p:pic>
      <p:pic>
        <p:nvPicPr>
          <p:cNvPr id="137" name="Google Shape;137;p22"/>
          <p:cNvPicPr preferRelativeResize="0"/>
          <p:nvPr/>
        </p:nvPicPr>
        <p:blipFill>
          <a:blip r:embed="rId6">
            <a:alphaModFix/>
          </a:blip>
          <a:stretch>
            <a:fillRect/>
          </a:stretch>
        </p:blipFill>
        <p:spPr>
          <a:xfrm>
            <a:off x="891300" y="3317600"/>
            <a:ext cx="337275" cy="337275"/>
          </a:xfrm>
          <a:prstGeom prst="rect">
            <a:avLst/>
          </a:prstGeom>
          <a:noFill/>
          <a:ln>
            <a:noFill/>
          </a:ln>
        </p:spPr>
      </p:pic>
      <p:pic>
        <p:nvPicPr>
          <p:cNvPr id="138" name="Google Shape;138;p22">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3"/>
          <p:cNvSpPr txBox="1"/>
          <p:nvPr/>
        </p:nvSpPr>
        <p:spPr>
          <a:xfrm>
            <a:off x="6783725" y="371375"/>
            <a:ext cx="19725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Click on the different places to learn more!</a:t>
            </a:r>
            <a:endParaRPr>
              <a:solidFill>
                <a:schemeClr val="lt1"/>
              </a:solidFill>
            </a:endParaRPr>
          </a:p>
        </p:txBody>
      </p:sp>
      <p:pic>
        <p:nvPicPr>
          <p:cNvPr id="144" name="Google Shape;144;p23">
            <a:hlinkClick r:id="rId4" action="ppaction://hlinksldjump"/>
          </p:cNvPr>
          <p:cNvPicPr preferRelativeResize="0"/>
          <p:nvPr/>
        </p:nvPicPr>
        <p:blipFill>
          <a:blip r:embed="rId5">
            <a:alphaModFix/>
          </a:blip>
          <a:stretch>
            <a:fillRect/>
          </a:stretch>
        </p:blipFill>
        <p:spPr>
          <a:xfrm>
            <a:off x="177150" y="1126125"/>
            <a:ext cx="3786399" cy="1679775"/>
          </a:xfrm>
          <a:prstGeom prst="rect">
            <a:avLst/>
          </a:prstGeom>
          <a:noFill/>
          <a:ln>
            <a:noFill/>
          </a:ln>
        </p:spPr>
      </p:pic>
      <p:pic>
        <p:nvPicPr>
          <p:cNvPr id="145" name="Google Shape;145;p23">
            <a:hlinkClick r:id="rId6" action="ppaction://hlinksldjump"/>
          </p:cNvPr>
          <p:cNvPicPr preferRelativeResize="0"/>
          <p:nvPr/>
        </p:nvPicPr>
        <p:blipFill>
          <a:blip r:embed="rId7">
            <a:alphaModFix/>
          </a:blip>
          <a:stretch>
            <a:fillRect/>
          </a:stretch>
        </p:blipFill>
        <p:spPr>
          <a:xfrm>
            <a:off x="4728800" y="1056275"/>
            <a:ext cx="3235075" cy="1643000"/>
          </a:xfrm>
          <a:prstGeom prst="rect">
            <a:avLst/>
          </a:prstGeom>
          <a:noFill/>
          <a:ln>
            <a:noFill/>
          </a:ln>
        </p:spPr>
      </p:pic>
      <p:pic>
        <p:nvPicPr>
          <p:cNvPr id="146" name="Google Shape;146;p23">
            <a:hlinkClick r:id="rId8" action="ppaction://hlinksldjump"/>
          </p:cNvPr>
          <p:cNvPicPr preferRelativeResize="0"/>
          <p:nvPr/>
        </p:nvPicPr>
        <p:blipFill>
          <a:blip r:embed="rId9">
            <a:alphaModFix/>
          </a:blip>
          <a:stretch>
            <a:fillRect/>
          </a:stretch>
        </p:blipFill>
        <p:spPr>
          <a:xfrm>
            <a:off x="393975" y="3082750"/>
            <a:ext cx="2874737" cy="1679775"/>
          </a:xfrm>
          <a:prstGeom prst="rect">
            <a:avLst/>
          </a:prstGeom>
          <a:noFill/>
          <a:ln>
            <a:noFill/>
          </a:ln>
        </p:spPr>
      </p:pic>
      <p:pic>
        <p:nvPicPr>
          <p:cNvPr id="147" name="Google Shape;147;p23">
            <a:hlinkClick r:id="rId10" action="ppaction://hlinksldjump"/>
          </p:cNvPr>
          <p:cNvPicPr preferRelativeResize="0"/>
          <p:nvPr/>
        </p:nvPicPr>
        <p:blipFill>
          <a:blip r:embed="rId11">
            <a:alphaModFix/>
          </a:blip>
          <a:stretch>
            <a:fillRect/>
          </a:stretch>
        </p:blipFill>
        <p:spPr>
          <a:xfrm>
            <a:off x="4623113" y="3752300"/>
            <a:ext cx="3446450" cy="1241025"/>
          </a:xfrm>
          <a:prstGeom prst="rect">
            <a:avLst/>
          </a:prstGeom>
          <a:noFill/>
          <a:ln>
            <a:noFill/>
          </a:ln>
        </p:spPr>
      </p:pic>
      <p:pic>
        <p:nvPicPr>
          <p:cNvPr id="148" name="Google Shape;148;p23">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body" idx="1"/>
          </p:nvPr>
        </p:nvSpPr>
        <p:spPr>
          <a:xfrm>
            <a:off x="5257000" y="1444225"/>
            <a:ext cx="35919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b="1">
                <a:solidFill>
                  <a:schemeClr val="lt1"/>
                </a:solidFill>
              </a:rPr>
              <a:t>Milk comes from dairy farms where farmers take care of their cows.</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r>
              <a:rPr lang="en" sz="1700" b="1">
                <a:solidFill>
                  <a:schemeClr val="lt1"/>
                </a:solidFill>
              </a:rPr>
              <a:t>Milk is tested for quality then travels in a refrigerated truck from the farm to a creamery.</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endParaRPr/>
          </a:p>
          <a:p>
            <a:pPr marL="0" lvl="0" indent="0" algn="l" rtl="0">
              <a:lnSpc>
                <a:spcPct val="100000"/>
              </a:lnSpc>
              <a:spcBef>
                <a:spcPts val="1600"/>
              </a:spcBef>
              <a:spcAft>
                <a:spcPts val="1600"/>
              </a:spcAft>
              <a:buNone/>
            </a:pPr>
            <a:endParaRPr/>
          </a:p>
        </p:txBody>
      </p:sp>
      <p:pic>
        <p:nvPicPr>
          <p:cNvPr id="154" name="Google Shape;154;p24"/>
          <p:cNvPicPr preferRelativeResize="0"/>
          <p:nvPr/>
        </p:nvPicPr>
        <p:blipFill>
          <a:blip r:embed="rId4">
            <a:alphaModFix/>
          </a:blip>
          <a:stretch>
            <a:fillRect/>
          </a:stretch>
        </p:blipFill>
        <p:spPr>
          <a:xfrm>
            <a:off x="4891392" y="1491262"/>
            <a:ext cx="365613" cy="365613"/>
          </a:xfrm>
          <a:prstGeom prst="rect">
            <a:avLst/>
          </a:prstGeom>
          <a:noFill/>
          <a:ln>
            <a:noFill/>
          </a:ln>
        </p:spPr>
      </p:pic>
      <p:pic>
        <p:nvPicPr>
          <p:cNvPr id="155" name="Google Shape;155;p24"/>
          <p:cNvPicPr preferRelativeResize="0"/>
          <p:nvPr/>
        </p:nvPicPr>
        <p:blipFill>
          <a:blip r:embed="rId5">
            <a:alphaModFix/>
          </a:blip>
          <a:stretch>
            <a:fillRect/>
          </a:stretch>
        </p:blipFill>
        <p:spPr>
          <a:xfrm>
            <a:off x="4891388" y="2456075"/>
            <a:ext cx="365613" cy="365613"/>
          </a:xfrm>
          <a:prstGeom prst="rect">
            <a:avLst/>
          </a:prstGeom>
          <a:noFill/>
          <a:ln>
            <a:noFill/>
          </a:ln>
        </p:spPr>
      </p:pic>
      <p:pic>
        <p:nvPicPr>
          <p:cNvPr id="156" name="Google Shape;156;p24">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body" idx="1"/>
          </p:nvPr>
        </p:nvSpPr>
        <p:spPr>
          <a:xfrm>
            <a:off x="4373925" y="1444225"/>
            <a:ext cx="42666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chemeClr val="lt1"/>
                </a:solidFill>
              </a:rPr>
              <a:t>Milk is pasteurized—heated up then cooled quickly—to destroy any germs and make it safe to drink.</a:t>
            </a:r>
            <a:endParaRPr sz="1700" b="1">
              <a:solidFill>
                <a:schemeClr val="lt1"/>
              </a:solidFill>
            </a:endParaRPr>
          </a:p>
          <a:p>
            <a:pPr marL="0" lvl="0" indent="0" algn="l" rtl="0">
              <a:lnSpc>
                <a:spcPct val="100000"/>
              </a:lnSpc>
              <a:spcBef>
                <a:spcPts val="1600"/>
              </a:spcBef>
              <a:spcAft>
                <a:spcPts val="0"/>
              </a:spcAft>
              <a:buNone/>
            </a:pPr>
            <a:r>
              <a:rPr lang="en" sz="1700" b="1">
                <a:solidFill>
                  <a:schemeClr val="lt1"/>
                </a:solidFill>
              </a:rPr>
              <a:t>Milk is homogenized or mixed up to make it smooth and creamy.</a:t>
            </a:r>
            <a:endParaRPr sz="1700" b="1">
              <a:solidFill>
                <a:schemeClr val="lt1"/>
              </a:solidFill>
            </a:endParaRPr>
          </a:p>
          <a:p>
            <a:pPr marL="0" lvl="0" indent="0" algn="l" rtl="0">
              <a:lnSpc>
                <a:spcPct val="100000"/>
              </a:lnSpc>
              <a:spcBef>
                <a:spcPts val="1600"/>
              </a:spcBef>
              <a:spcAft>
                <a:spcPts val="0"/>
              </a:spcAft>
              <a:buNone/>
            </a:pPr>
            <a:r>
              <a:rPr lang="en" sz="1700" b="1">
                <a:solidFill>
                  <a:schemeClr val="lt1"/>
                </a:solidFill>
              </a:rPr>
              <a:t>Milk is put into cartons or made into other dairy foods such as yogurt and cheese. </a:t>
            </a:r>
            <a:endParaRPr sz="1700" b="1">
              <a:solidFill>
                <a:schemeClr val="lt1"/>
              </a:solidFill>
            </a:endParaRPr>
          </a:p>
          <a:p>
            <a:pPr marL="0" lvl="0" indent="0" algn="l" rtl="0">
              <a:lnSpc>
                <a:spcPct val="100000"/>
              </a:lnSpc>
              <a:spcBef>
                <a:spcPts val="1600"/>
              </a:spcBef>
              <a:spcAft>
                <a:spcPts val="0"/>
              </a:spcAft>
              <a:buNone/>
            </a:pPr>
            <a:endParaRPr sz="1700" b="1">
              <a:solidFill>
                <a:schemeClr val="lt1"/>
              </a:solidFill>
            </a:endParaRPr>
          </a:p>
          <a:p>
            <a:pPr marL="0" lvl="0" indent="0" algn="l" rtl="0">
              <a:lnSpc>
                <a:spcPct val="100000"/>
              </a:lnSpc>
              <a:spcBef>
                <a:spcPts val="1600"/>
              </a:spcBef>
              <a:spcAft>
                <a:spcPts val="0"/>
              </a:spcAft>
              <a:buNone/>
            </a:pPr>
            <a:endParaRPr sz="1700" b="1">
              <a:solidFill>
                <a:schemeClr val="lt1"/>
              </a:solidFill>
            </a:endParaRPr>
          </a:p>
          <a:p>
            <a:pPr marL="0" lvl="0" indent="0" algn="l" rtl="0">
              <a:lnSpc>
                <a:spcPct val="100000"/>
              </a:lnSpc>
              <a:spcBef>
                <a:spcPts val="1600"/>
              </a:spcBef>
              <a:spcAft>
                <a:spcPts val="0"/>
              </a:spcAft>
              <a:buNone/>
            </a:pPr>
            <a:endParaRPr/>
          </a:p>
          <a:p>
            <a:pPr marL="0" lvl="0" indent="0" algn="l" rtl="0">
              <a:lnSpc>
                <a:spcPct val="100000"/>
              </a:lnSpc>
              <a:spcBef>
                <a:spcPts val="1600"/>
              </a:spcBef>
              <a:spcAft>
                <a:spcPts val="1600"/>
              </a:spcAft>
              <a:buNone/>
            </a:pPr>
            <a:endParaRPr/>
          </a:p>
        </p:txBody>
      </p:sp>
      <p:pic>
        <p:nvPicPr>
          <p:cNvPr id="162" name="Google Shape;162;p25"/>
          <p:cNvPicPr preferRelativeResize="0"/>
          <p:nvPr/>
        </p:nvPicPr>
        <p:blipFill>
          <a:blip r:embed="rId4">
            <a:alphaModFix/>
          </a:blip>
          <a:stretch>
            <a:fillRect/>
          </a:stretch>
        </p:blipFill>
        <p:spPr>
          <a:xfrm>
            <a:off x="4008300" y="1479468"/>
            <a:ext cx="365613" cy="365613"/>
          </a:xfrm>
          <a:prstGeom prst="rect">
            <a:avLst/>
          </a:prstGeom>
          <a:noFill/>
          <a:ln>
            <a:noFill/>
          </a:ln>
        </p:spPr>
      </p:pic>
      <p:pic>
        <p:nvPicPr>
          <p:cNvPr id="163" name="Google Shape;163;p25"/>
          <p:cNvPicPr preferRelativeResize="0"/>
          <p:nvPr/>
        </p:nvPicPr>
        <p:blipFill>
          <a:blip r:embed="rId5">
            <a:alphaModFix/>
          </a:blip>
          <a:stretch>
            <a:fillRect/>
          </a:stretch>
        </p:blipFill>
        <p:spPr>
          <a:xfrm>
            <a:off x="4008306" y="2441475"/>
            <a:ext cx="365613" cy="365613"/>
          </a:xfrm>
          <a:prstGeom prst="rect">
            <a:avLst/>
          </a:prstGeom>
          <a:noFill/>
          <a:ln>
            <a:noFill/>
          </a:ln>
        </p:spPr>
      </p:pic>
      <p:pic>
        <p:nvPicPr>
          <p:cNvPr id="164" name="Google Shape;164;p25"/>
          <p:cNvPicPr preferRelativeResize="0"/>
          <p:nvPr/>
        </p:nvPicPr>
        <p:blipFill>
          <a:blip r:embed="rId6">
            <a:alphaModFix/>
          </a:blip>
          <a:stretch>
            <a:fillRect/>
          </a:stretch>
        </p:blipFill>
        <p:spPr>
          <a:xfrm>
            <a:off x="4008306" y="3179518"/>
            <a:ext cx="365613" cy="365613"/>
          </a:xfrm>
          <a:prstGeom prst="rect">
            <a:avLst/>
          </a:prstGeom>
          <a:noFill/>
          <a:ln>
            <a:noFill/>
          </a:ln>
        </p:spPr>
      </p:pic>
      <p:pic>
        <p:nvPicPr>
          <p:cNvPr id="165" name="Google Shape;165;p25">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6"/>
          <p:cNvSpPr txBox="1">
            <a:spLocks noGrp="1"/>
          </p:cNvSpPr>
          <p:nvPr>
            <p:ph type="body" idx="1"/>
          </p:nvPr>
        </p:nvSpPr>
        <p:spPr>
          <a:xfrm>
            <a:off x="3680700" y="1551500"/>
            <a:ext cx="4836000" cy="2951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700" b="1">
                <a:solidFill>
                  <a:schemeClr val="lt1"/>
                </a:solidFill>
              </a:rPr>
              <a:t>Milk arrives at the grocery store or your school cafeteria quickly, just 2 days after it leaves the farm.</a:t>
            </a:r>
            <a:endParaRPr/>
          </a:p>
        </p:txBody>
      </p:sp>
      <p:pic>
        <p:nvPicPr>
          <p:cNvPr id="171" name="Google Shape;171;p26"/>
          <p:cNvPicPr preferRelativeResize="0"/>
          <p:nvPr/>
        </p:nvPicPr>
        <p:blipFill>
          <a:blip r:embed="rId4">
            <a:alphaModFix/>
          </a:blip>
          <a:stretch>
            <a:fillRect/>
          </a:stretch>
        </p:blipFill>
        <p:spPr>
          <a:xfrm>
            <a:off x="3315075" y="1606787"/>
            <a:ext cx="365613" cy="365613"/>
          </a:xfrm>
          <a:prstGeom prst="rect">
            <a:avLst/>
          </a:prstGeom>
          <a:noFill/>
          <a:ln>
            <a:noFill/>
          </a:ln>
        </p:spPr>
      </p:pic>
      <p:pic>
        <p:nvPicPr>
          <p:cNvPr id="172" name="Google Shape;172;p26">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7"/>
          <p:cNvSpPr txBox="1">
            <a:spLocks noGrp="1"/>
          </p:cNvSpPr>
          <p:nvPr>
            <p:ph type="body" idx="1"/>
          </p:nvPr>
        </p:nvSpPr>
        <p:spPr>
          <a:xfrm>
            <a:off x="5776925" y="2010600"/>
            <a:ext cx="2987400" cy="313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b="1">
                <a:solidFill>
                  <a:schemeClr val="lt1"/>
                </a:solidFill>
              </a:rPr>
              <a:t>A variety of milk and dairy foods help your body learn, play, and grow.</a:t>
            </a:r>
            <a:endParaRPr sz="1700" b="1">
              <a:solidFill>
                <a:schemeClr val="lt1"/>
              </a:solidFill>
            </a:endParaRPr>
          </a:p>
          <a:p>
            <a:pPr marL="0" lvl="0" indent="0" algn="l" rtl="0">
              <a:lnSpc>
                <a:spcPct val="100000"/>
              </a:lnSpc>
              <a:spcBef>
                <a:spcPts val="1600"/>
              </a:spcBef>
              <a:spcAft>
                <a:spcPts val="0"/>
              </a:spcAft>
              <a:buClr>
                <a:schemeClr val="dk1"/>
              </a:buClr>
              <a:buSzPts val="1100"/>
              <a:buFont typeface="Arial"/>
              <a:buNone/>
            </a:pPr>
            <a:endParaRPr sz="1700" b="1">
              <a:solidFill>
                <a:schemeClr val="lt1"/>
              </a:solidFill>
            </a:endParaRPr>
          </a:p>
          <a:p>
            <a:pPr marL="0" lvl="0" indent="0" algn="l" rtl="0">
              <a:lnSpc>
                <a:spcPct val="100000"/>
              </a:lnSpc>
              <a:spcBef>
                <a:spcPts val="1600"/>
              </a:spcBef>
              <a:spcAft>
                <a:spcPts val="1600"/>
              </a:spcAft>
              <a:buNone/>
            </a:pPr>
            <a:endParaRPr sz="1700" b="1">
              <a:solidFill>
                <a:schemeClr val="lt1"/>
              </a:solidFill>
            </a:endParaRPr>
          </a:p>
        </p:txBody>
      </p:sp>
      <p:pic>
        <p:nvPicPr>
          <p:cNvPr id="178" name="Google Shape;178;p27"/>
          <p:cNvPicPr preferRelativeResize="0"/>
          <p:nvPr/>
        </p:nvPicPr>
        <p:blipFill>
          <a:blip r:embed="rId4">
            <a:alphaModFix/>
          </a:blip>
          <a:stretch>
            <a:fillRect/>
          </a:stretch>
        </p:blipFill>
        <p:spPr>
          <a:xfrm>
            <a:off x="5353512" y="2061875"/>
            <a:ext cx="365613" cy="365613"/>
          </a:xfrm>
          <a:prstGeom prst="rect">
            <a:avLst/>
          </a:prstGeom>
          <a:noFill/>
          <a:ln>
            <a:noFill/>
          </a:ln>
        </p:spPr>
      </p:pic>
      <p:pic>
        <p:nvPicPr>
          <p:cNvPr id="179" name="Google Shape;179;p27">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8"/>
          <p:cNvSpPr txBox="1">
            <a:spLocks noGrp="1"/>
          </p:cNvSpPr>
          <p:nvPr>
            <p:ph type="body" idx="1"/>
          </p:nvPr>
        </p:nvSpPr>
        <p:spPr>
          <a:xfrm>
            <a:off x="881150" y="1853950"/>
            <a:ext cx="5836500" cy="12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chemeClr val="lt1"/>
                </a:solidFill>
              </a:rPr>
              <a:t>Which dairy foods are your favorites?</a:t>
            </a:r>
            <a:endParaRPr sz="2000" b="1">
              <a:solidFill>
                <a:schemeClr val="lt1"/>
              </a:solidFill>
            </a:endParaRPr>
          </a:p>
          <a:p>
            <a:pPr marL="0" lvl="0" indent="0" algn="l" rtl="0">
              <a:spcBef>
                <a:spcPts val="1600"/>
              </a:spcBef>
              <a:spcAft>
                <a:spcPts val="1600"/>
              </a:spcAft>
              <a:buNone/>
            </a:pPr>
            <a:r>
              <a:rPr lang="en" sz="1600">
                <a:solidFill>
                  <a:schemeClr val="lt1"/>
                </a:solidFill>
              </a:rPr>
              <a:t>There are many kinds and flavors of milk, yogurt, and cheese. </a:t>
            </a:r>
            <a:endParaRPr sz="1600">
              <a:solidFill>
                <a:schemeClr val="lt1"/>
              </a:solidFill>
            </a:endParaRPr>
          </a:p>
        </p:txBody>
      </p:sp>
      <p:sp>
        <p:nvSpPr>
          <p:cNvPr id="185" name="Google Shape;185;p28"/>
          <p:cNvSpPr txBox="1"/>
          <p:nvPr/>
        </p:nvSpPr>
        <p:spPr>
          <a:xfrm>
            <a:off x="881150" y="2863700"/>
            <a:ext cx="32847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highlight>
                  <a:srgbClr val="FFFF00"/>
                </a:highlight>
              </a:rPr>
              <a:t>Type some of your favorites below!</a:t>
            </a:r>
            <a:endParaRPr b="1">
              <a:highlight>
                <a:srgbClr val="FFFF00"/>
              </a:highlight>
            </a:endParaRPr>
          </a:p>
          <a:p>
            <a:pPr marL="0" lvl="0" indent="0" algn="l" rtl="0">
              <a:spcBef>
                <a:spcPts val="0"/>
              </a:spcBef>
              <a:spcAft>
                <a:spcPts val="0"/>
              </a:spcAft>
              <a:buClr>
                <a:schemeClr val="dk1"/>
              </a:buClr>
              <a:buSzPts val="1100"/>
              <a:buFont typeface="Arial"/>
              <a:buNone/>
            </a:pPr>
            <a:endParaRPr b="1">
              <a:highlight>
                <a:srgbClr val="FFFF00"/>
              </a:highlight>
            </a:endParaRPr>
          </a:p>
          <a:p>
            <a:pPr marL="0" lvl="0" indent="0" algn="l" rtl="0">
              <a:spcBef>
                <a:spcPts val="0"/>
              </a:spcBef>
              <a:spcAft>
                <a:spcPts val="0"/>
              </a:spcAft>
              <a:buNone/>
            </a:pPr>
            <a:endParaRPr b="1">
              <a:highlight>
                <a:srgbClr val="FFFF00"/>
              </a:highlight>
            </a:endParaRPr>
          </a:p>
        </p:txBody>
      </p:sp>
      <p:sp>
        <p:nvSpPr>
          <p:cNvPr id="186" name="Google Shape;186;p28"/>
          <p:cNvSpPr/>
          <p:nvPr/>
        </p:nvSpPr>
        <p:spPr>
          <a:xfrm>
            <a:off x="1015075" y="3400125"/>
            <a:ext cx="6437100" cy="1386600"/>
          </a:xfrm>
          <a:prstGeom prst="rect">
            <a:avLst/>
          </a:prstGeom>
          <a:solidFill>
            <a:schemeClr val="lt1"/>
          </a:solidFill>
          <a:ln w="19050" cap="flat"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28">
            <a:hlinkClick r:id="" action="ppaction://hlinkshowjump?jump=nextslide"/>
          </p:cNvPr>
          <p:cNvPicPr preferRelativeResize="0"/>
          <p:nvPr/>
        </p:nvPicPr>
        <p:blipFill>
          <a:blip r:embed="rId4">
            <a:alphaModFix/>
          </a:blip>
          <a:stretch>
            <a:fillRect/>
          </a:stretch>
        </p:blipFill>
        <p:spPr>
          <a:xfrm>
            <a:off x="8120650" y="411667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pic>
        <p:nvPicPr>
          <p:cNvPr id="192" name="Google Shape;192;p29">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0"/>
          <p:cNvSpPr txBox="1">
            <a:spLocks noGrp="1"/>
          </p:cNvSpPr>
          <p:nvPr>
            <p:ph type="body" idx="1"/>
          </p:nvPr>
        </p:nvSpPr>
        <p:spPr>
          <a:xfrm>
            <a:off x="3457875" y="3639450"/>
            <a:ext cx="34908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Did you know that dairy farmers and the cows they care for are very good recyclers?</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600"/>
              </a:spcBef>
              <a:spcAft>
                <a:spcPts val="1600"/>
              </a:spcAft>
              <a:buNone/>
            </a:pPr>
            <a:endParaRPr>
              <a:solidFill>
                <a:schemeClr val="dk1"/>
              </a:solidFill>
            </a:endParaRPr>
          </a:p>
        </p:txBody>
      </p:sp>
      <p:pic>
        <p:nvPicPr>
          <p:cNvPr id="198" name="Google Shape;198;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1"/>
          <p:cNvSpPr txBox="1">
            <a:spLocks noGrp="1"/>
          </p:cNvSpPr>
          <p:nvPr>
            <p:ph type="body" idx="1"/>
          </p:nvPr>
        </p:nvSpPr>
        <p:spPr>
          <a:xfrm rot="514819">
            <a:off x="5019919" y="934886"/>
            <a:ext cx="2332506" cy="3273727"/>
          </a:xfrm>
          <a:prstGeom prst="rect">
            <a:avLst/>
          </a:prstGeom>
          <a:solidFill>
            <a:srgbClr val="00B4ED"/>
          </a:solidFill>
        </p:spPr>
        <p:txBody>
          <a:bodyPr spcFirstLastPara="1" wrap="square" lIns="274300" tIns="274300" rIns="274300" bIns="274300" anchor="t" anchorCtr="0">
            <a:noAutofit/>
          </a:bodyPr>
          <a:lstStyle/>
          <a:p>
            <a:pPr marL="0" marR="0" lvl="0" indent="0" algn="l" rtl="0">
              <a:lnSpc>
                <a:spcPct val="100000"/>
              </a:lnSpc>
              <a:spcBef>
                <a:spcPts val="0"/>
              </a:spcBef>
              <a:spcAft>
                <a:spcPts val="1600"/>
              </a:spcAft>
              <a:buNone/>
            </a:pPr>
            <a:r>
              <a:rPr lang="en" sz="1600">
                <a:solidFill>
                  <a:schemeClr val="lt1"/>
                </a:solidFill>
              </a:rPr>
              <a:t>Farmers recycle and reuse water </a:t>
            </a:r>
            <a:r>
              <a:rPr lang="en" sz="1600" b="1">
                <a:solidFill>
                  <a:schemeClr val="lt1"/>
                </a:solidFill>
              </a:rPr>
              <a:t>3–5 times</a:t>
            </a:r>
            <a:r>
              <a:rPr lang="en" sz="1600">
                <a:solidFill>
                  <a:schemeClr val="lt1"/>
                </a:solidFill>
              </a:rPr>
              <a:t> on the dairy farm. Water is used to clean the milking parlor, barn alleys, and walkways. The same water is used to grow crops that feed the cows.</a:t>
            </a:r>
            <a:endParaRPr sz="1600">
              <a:solidFill>
                <a:schemeClr val="lt1"/>
              </a:solidFill>
            </a:endParaRPr>
          </a:p>
        </p:txBody>
      </p:sp>
      <p:pic>
        <p:nvPicPr>
          <p:cNvPr id="204" name="Google Shape;204;p31">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1" name="Google Shape;61;p14"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2" name="Google Shape;62;p14"/>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Navigating Digital Google Slides </a:t>
            </a:r>
            <a:endParaRPr>
              <a:solidFill>
                <a:srgbClr val="FFFFFF"/>
              </a:solidFill>
            </a:endParaRPr>
          </a:p>
          <a:p>
            <a:pPr marL="0" lvl="0" indent="0" algn="l" rtl="0">
              <a:spcBef>
                <a:spcPts val="0"/>
              </a:spcBef>
              <a:spcAft>
                <a:spcPts val="0"/>
              </a:spcAft>
              <a:buNone/>
            </a:pPr>
            <a:r>
              <a:rPr lang="en">
                <a:solidFill>
                  <a:srgbClr val="FFFFFF"/>
                </a:solidFill>
              </a:rPr>
              <a:t>Using HyperDoc:</a:t>
            </a:r>
            <a:endParaRPr>
              <a:solidFill>
                <a:srgbClr val="FFFFFF"/>
              </a:solidFill>
            </a:endParaRPr>
          </a:p>
        </p:txBody>
      </p:sp>
      <p:sp>
        <p:nvSpPr>
          <p:cNvPr id="63" name="Google Shape;63;p14"/>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E0"/>
                </a:solidFill>
              </a:rPr>
              <a:t>Adding HyperDoc to Google Classroom:</a:t>
            </a:r>
            <a:endParaRPr>
              <a:solidFill>
                <a:srgbClr val="00A9E0"/>
              </a:solidFill>
            </a:endParaRPr>
          </a:p>
        </p:txBody>
      </p:sp>
      <p:sp>
        <p:nvSpPr>
          <p:cNvPr id="64" name="Google Shape;64;p14"/>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You are using the Educator Guide, which includes notes and instructional videos.</a:t>
            </a:r>
            <a:endParaRPr/>
          </a:p>
          <a:p>
            <a:pPr marL="0" lvl="0" indent="0" algn="l" rtl="0">
              <a:spcBef>
                <a:spcPts val="0"/>
              </a:spcBef>
              <a:spcAft>
                <a:spcPts val="0"/>
              </a:spcAft>
              <a:buClr>
                <a:srgbClr val="000000"/>
              </a:buClr>
              <a:buSzPts val="1100"/>
              <a:buFont typeface="Arial"/>
              <a:buNone/>
            </a:pPr>
            <a:endParaRPr/>
          </a:p>
          <a:p>
            <a:pPr marL="400050" lvl="0" indent="0" algn="l" rtl="0">
              <a:spcBef>
                <a:spcPts val="0"/>
              </a:spcBef>
              <a:spcAft>
                <a:spcPts val="0"/>
              </a:spcAft>
              <a:buClr>
                <a:srgbClr val="000000"/>
              </a:buClr>
              <a:buSzPts val="1100"/>
              <a:buFont typeface="Arial"/>
              <a:buNone/>
            </a:pPr>
            <a:r>
              <a:rPr lang="en"/>
              <a:t>Watch these 2 videos as an introduction to using the Builder Series.</a:t>
            </a:r>
            <a:endParaRPr/>
          </a:p>
          <a:p>
            <a:pPr marL="400050" lvl="0" indent="0" algn="l" rtl="0">
              <a:spcBef>
                <a:spcPts val="0"/>
              </a:spcBef>
              <a:spcAft>
                <a:spcPts val="0"/>
              </a:spcAft>
              <a:buNone/>
            </a:pPr>
            <a:endParaRPr/>
          </a:p>
          <a:p>
            <a:pPr marL="400050" lvl="0" indent="0" algn="l" rtl="0">
              <a:spcBef>
                <a:spcPts val="0"/>
              </a:spcBef>
              <a:spcAft>
                <a:spcPts val="0"/>
              </a:spcAft>
              <a:buClr>
                <a:srgbClr val="000000"/>
              </a:buClr>
              <a:buSzPts val="1100"/>
              <a:buFont typeface="Arial"/>
              <a:buNone/>
            </a:pPr>
            <a:r>
              <a:rPr lang="en"/>
              <a:t>The Builder Series is an interactive HyperDoc that includes aligned standards, facts, and slides labeled “Educator Guide” that are hidden from student view when presenting this material.  </a:t>
            </a:r>
            <a:endParaRPr/>
          </a:p>
          <a:p>
            <a:pPr marL="400050" lvl="0" indent="0" algn="l" rtl="0">
              <a:spcBef>
                <a:spcPts val="0"/>
              </a:spcBef>
              <a:spcAft>
                <a:spcPts val="0"/>
              </a:spcAft>
              <a:buNone/>
            </a:pPr>
            <a:endParaRPr/>
          </a:p>
          <a:p>
            <a:pPr marL="400050" lvl="0" indent="0" algn="l" rtl="0">
              <a:spcBef>
                <a:spcPts val="0"/>
              </a:spcBef>
              <a:spcAft>
                <a:spcPts val="0"/>
              </a:spcAft>
              <a:buNone/>
            </a:pPr>
            <a:r>
              <a:rPr lang="en"/>
              <a:t>To make hidden slides viewable, simply select the slides, right click, and deselect Skip Slide. </a:t>
            </a:r>
            <a:endParaRPr/>
          </a:p>
        </p:txBody>
      </p:sp>
      <p:pic>
        <p:nvPicPr>
          <p:cNvPr id="65" name="Google Shape;65;p14"/>
          <p:cNvPicPr preferRelativeResize="0"/>
          <p:nvPr/>
        </p:nvPicPr>
        <p:blipFill>
          <a:blip r:embed="rId8">
            <a:alphaModFix/>
          </a:blip>
          <a:stretch>
            <a:fillRect/>
          </a:stretch>
        </p:blipFill>
        <p:spPr>
          <a:xfrm>
            <a:off x="505325" y="2814475"/>
            <a:ext cx="361950" cy="428625"/>
          </a:xfrm>
          <a:prstGeom prst="rect">
            <a:avLst/>
          </a:prstGeom>
          <a:noFill/>
          <a:ln>
            <a:noFill/>
          </a:ln>
        </p:spPr>
      </p:pic>
      <p:pic>
        <p:nvPicPr>
          <p:cNvPr id="66" name="Google Shape;66;p14"/>
          <p:cNvPicPr preferRelativeResize="0"/>
          <p:nvPr/>
        </p:nvPicPr>
        <p:blipFill>
          <a:blip r:embed="rId9">
            <a:alphaModFix/>
          </a:blip>
          <a:stretch>
            <a:fillRect/>
          </a:stretch>
        </p:blipFill>
        <p:spPr>
          <a:xfrm>
            <a:off x="505325" y="3457075"/>
            <a:ext cx="361950" cy="428625"/>
          </a:xfrm>
          <a:prstGeom prst="rect">
            <a:avLst/>
          </a:prstGeom>
          <a:noFill/>
          <a:ln>
            <a:noFill/>
          </a:ln>
        </p:spPr>
      </p:pic>
      <p:pic>
        <p:nvPicPr>
          <p:cNvPr id="67" name="Google Shape;67;p14"/>
          <p:cNvPicPr preferRelativeResize="0"/>
          <p:nvPr/>
        </p:nvPicPr>
        <p:blipFill>
          <a:blip r:embed="rId10">
            <a:alphaModFix/>
          </a:blip>
          <a:stretch>
            <a:fillRect/>
          </a:stretch>
        </p:blipFill>
        <p:spPr>
          <a:xfrm>
            <a:off x="505325" y="44918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2"/>
          <p:cNvSpPr txBox="1">
            <a:spLocks noGrp="1"/>
          </p:cNvSpPr>
          <p:nvPr>
            <p:ph type="body" idx="1"/>
          </p:nvPr>
        </p:nvSpPr>
        <p:spPr>
          <a:xfrm rot="-359079">
            <a:off x="2005984" y="1899423"/>
            <a:ext cx="3657132" cy="2742213"/>
          </a:xfrm>
          <a:prstGeom prst="rect">
            <a:avLst/>
          </a:prstGeom>
          <a:solidFill>
            <a:srgbClr val="13B258"/>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lt1"/>
                </a:solidFill>
              </a:rPr>
              <a:t>Having a stomach with 4 compartments means cows can eat food that people cannot. </a:t>
            </a:r>
            <a:endParaRPr sz="1600">
              <a:solidFill>
                <a:schemeClr val="lt1"/>
              </a:solidFill>
            </a:endParaRPr>
          </a:p>
          <a:p>
            <a:pPr marL="0" marR="0" lvl="0" indent="0" algn="l" rtl="0">
              <a:lnSpc>
                <a:spcPct val="100000"/>
              </a:lnSpc>
              <a:spcBef>
                <a:spcPts val="1600"/>
              </a:spcBef>
              <a:spcAft>
                <a:spcPts val="0"/>
              </a:spcAft>
              <a:buNone/>
            </a:pPr>
            <a:r>
              <a:rPr lang="en" sz="1600">
                <a:solidFill>
                  <a:schemeClr val="lt1"/>
                </a:solidFill>
              </a:rPr>
              <a:t>A cow’s diet is 75% food by-products that humans cannot eat, like citrus pulp, cottonseed, or almond hulls. This also reduces the waste that goes into landfills.</a:t>
            </a: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pic>
        <p:nvPicPr>
          <p:cNvPr id="210" name="Google Shape;210;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3"/>
          <p:cNvSpPr txBox="1">
            <a:spLocks noGrp="1"/>
          </p:cNvSpPr>
          <p:nvPr>
            <p:ph type="body" idx="1"/>
          </p:nvPr>
        </p:nvSpPr>
        <p:spPr>
          <a:xfrm rot="288545">
            <a:off x="3624467" y="1494812"/>
            <a:ext cx="3517583" cy="2436506"/>
          </a:xfrm>
          <a:prstGeom prst="rect">
            <a:avLst/>
          </a:prstGeom>
          <a:solidFill>
            <a:srgbClr val="F58020"/>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lt1"/>
                </a:solidFill>
              </a:rPr>
              <a:t>Manure from cows can be reused in many ways:</a:t>
            </a:r>
            <a:endParaRPr sz="1600">
              <a:solidFill>
                <a:schemeClr val="lt1"/>
              </a:solidFill>
            </a:endParaRPr>
          </a:p>
          <a:p>
            <a:pPr marL="457200" marR="0" lvl="0" indent="-330200" algn="l" rtl="0">
              <a:lnSpc>
                <a:spcPct val="100000"/>
              </a:lnSpc>
              <a:spcBef>
                <a:spcPts val="1600"/>
              </a:spcBef>
              <a:spcAft>
                <a:spcPts val="0"/>
              </a:spcAft>
              <a:buClr>
                <a:schemeClr val="lt1"/>
              </a:buClr>
              <a:buSzPts val="1600"/>
              <a:buChar char="●"/>
            </a:pPr>
            <a:r>
              <a:rPr lang="en" sz="1600">
                <a:solidFill>
                  <a:schemeClr val="lt1"/>
                </a:solidFill>
              </a:rPr>
              <a:t>As fertilizer for crops</a:t>
            </a:r>
            <a:endParaRPr sz="1600">
              <a:solidFill>
                <a:schemeClr val="lt1"/>
              </a:solidFill>
            </a:endParaRPr>
          </a:p>
          <a:p>
            <a:pPr marL="457200" marR="0" lvl="0" indent="-330200" algn="l" rtl="0">
              <a:lnSpc>
                <a:spcPct val="100000"/>
              </a:lnSpc>
              <a:spcBef>
                <a:spcPts val="0"/>
              </a:spcBef>
              <a:spcAft>
                <a:spcPts val="0"/>
              </a:spcAft>
              <a:buClr>
                <a:schemeClr val="lt1"/>
              </a:buClr>
              <a:buSzPts val="1600"/>
              <a:buChar char="●"/>
            </a:pPr>
            <a:r>
              <a:rPr lang="en" sz="1600">
                <a:solidFill>
                  <a:schemeClr val="lt1"/>
                </a:solidFill>
              </a:rPr>
              <a:t>As energy to power, like electricity, for the dairy or nearby homes</a:t>
            </a:r>
            <a:endParaRPr sz="1600">
              <a:solidFill>
                <a:schemeClr val="lt1"/>
              </a:solidFill>
            </a:endParaRPr>
          </a:p>
          <a:p>
            <a:pPr marL="457200" marR="0" lvl="0" indent="-330200" algn="l" rtl="0">
              <a:lnSpc>
                <a:spcPct val="100000"/>
              </a:lnSpc>
              <a:spcBef>
                <a:spcPts val="0"/>
              </a:spcBef>
              <a:spcAft>
                <a:spcPts val="0"/>
              </a:spcAft>
              <a:buClr>
                <a:schemeClr val="lt1"/>
              </a:buClr>
              <a:buSzPts val="1600"/>
              <a:buChar char="●"/>
            </a:pPr>
            <a:r>
              <a:rPr lang="en" sz="1600">
                <a:solidFill>
                  <a:schemeClr val="lt1"/>
                </a:solidFill>
              </a:rPr>
              <a:t>As fuel for cars and trucks</a:t>
            </a: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pic>
        <p:nvPicPr>
          <p:cNvPr id="216" name="Google Shape;216;p3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4"/>
          <p:cNvSpPr txBox="1">
            <a:spLocks noGrp="1"/>
          </p:cNvSpPr>
          <p:nvPr>
            <p:ph type="body" idx="1"/>
          </p:nvPr>
        </p:nvSpPr>
        <p:spPr>
          <a:xfrm rot="-494">
            <a:off x="429729" y="1932496"/>
            <a:ext cx="2087400" cy="2742300"/>
          </a:xfrm>
          <a:prstGeom prst="rect">
            <a:avLst/>
          </a:prstGeom>
          <a:solidFill>
            <a:srgbClr val="FEBF40"/>
          </a:solidFill>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None/>
            </a:pPr>
            <a:r>
              <a:rPr lang="en" sz="1600">
                <a:solidFill>
                  <a:schemeClr val="dk1"/>
                </a:solidFill>
              </a:rPr>
              <a:t>Write about the most interesting way that cows and dairy farmers reduce, recycle, or reuse. Use the box to complete this activity. </a:t>
            </a:r>
            <a:endParaRPr sz="1600">
              <a:solidFill>
                <a:schemeClr val="dk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0"/>
              </a:spcAft>
              <a:buNone/>
            </a:pPr>
            <a:endParaRPr sz="1600">
              <a:solidFill>
                <a:schemeClr val="lt1"/>
              </a:solidFill>
            </a:endParaRPr>
          </a:p>
          <a:p>
            <a:pPr marL="0" marR="0" lvl="0" indent="0" algn="l" rtl="0">
              <a:lnSpc>
                <a:spcPct val="100000"/>
              </a:lnSpc>
              <a:spcBef>
                <a:spcPts val="1600"/>
              </a:spcBef>
              <a:spcAft>
                <a:spcPts val="1600"/>
              </a:spcAft>
              <a:buNone/>
            </a:pPr>
            <a:endParaRPr sz="1600">
              <a:solidFill>
                <a:schemeClr val="lt1"/>
              </a:solidFill>
            </a:endParaRPr>
          </a:p>
        </p:txBody>
      </p:sp>
      <p:sp>
        <p:nvSpPr>
          <p:cNvPr id="222" name="Google Shape;222;p34"/>
          <p:cNvSpPr/>
          <p:nvPr/>
        </p:nvSpPr>
        <p:spPr>
          <a:xfrm>
            <a:off x="2748150" y="1939375"/>
            <a:ext cx="5001000" cy="2742600"/>
          </a:xfrm>
          <a:prstGeom prst="rect">
            <a:avLst/>
          </a:prstGeom>
          <a:solidFill>
            <a:schemeClr val="lt1"/>
          </a:solidFill>
          <a:ln w="19050" cap="flat" cmpd="sng">
            <a:solidFill>
              <a:srgbClr val="13B25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35">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Google Shape;233;p36"/>
          <p:cNvSpPr txBox="1">
            <a:spLocks noGrp="1"/>
          </p:cNvSpPr>
          <p:nvPr>
            <p:ph type="body" idx="1"/>
          </p:nvPr>
        </p:nvSpPr>
        <p:spPr>
          <a:xfrm>
            <a:off x="1153475" y="1919975"/>
            <a:ext cx="6174900" cy="105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Many people work in our food system to make sure that you and your family have safe and nutritious food.  </a:t>
            </a:r>
            <a:endParaRPr>
              <a:solidFill>
                <a:schemeClr val="dk1"/>
              </a:solidFill>
            </a:endParaRPr>
          </a:p>
        </p:txBody>
      </p:sp>
      <p:pic>
        <p:nvPicPr>
          <p:cNvPr id="234" name="Google Shape;234;p3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37"/>
          <p:cNvSpPr txBox="1">
            <a:spLocks noGrp="1"/>
          </p:cNvSpPr>
          <p:nvPr>
            <p:ph type="body" idx="1"/>
          </p:nvPr>
        </p:nvSpPr>
        <p:spPr>
          <a:xfrm>
            <a:off x="1384550" y="410160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work on a farm growing the crops.”</a:t>
            </a:r>
            <a:endParaRPr sz="1400">
              <a:solidFill>
                <a:schemeClr val="dk1"/>
              </a:solidFill>
            </a:endParaRPr>
          </a:p>
        </p:txBody>
      </p:sp>
      <p:pic>
        <p:nvPicPr>
          <p:cNvPr id="240" name="Google Shape;240;p37"/>
          <p:cNvPicPr preferRelativeResize="0"/>
          <p:nvPr/>
        </p:nvPicPr>
        <p:blipFill>
          <a:blip r:embed="rId4">
            <a:alphaModFix/>
          </a:blip>
          <a:stretch>
            <a:fillRect/>
          </a:stretch>
        </p:blipFill>
        <p:spPr>
          <a:xfrm>
            <a:off x="578100" y="1477351"/>
            <a:ext cx="3305149" cy="2497400"/>
          </a:xfrm>
          <a:prstGeom prst="rect">
            <a:avLst/>
          </a:prstGeom>
          <a:noFill/>
          <a:ln>
            <a:noFill/>
          </a:ln>
        </p:spPr>
      </p:pic>
      <p:pic>
        <p:nvPicPr>
          <p:cNvPr id="241" name="Google Shape;241;p37"/>
          <p:cNvPicPr preferRelativeResize="0"/>
          <p:nvPr/>
        </p:nvPicPr>
        <p:blipFill>
          <a:blip r:embed="rId5">
            <a:alphaModFix/>
          </a:blip>
          <a:stretch>
            <a:fillRect/>
          </a:stretch>
        </p:blipFill>
        <p:spPr>
          <a:xfrm>
            <a:off x="4345251" y="1477351"/>
            <a:ext cx="3412299" cy="2497400"/>
          </a:xfrm>
          <a:prstGeom prst="rect">
            <a:avLst/>
          </a:prstGeom>
          <a:noFill/>
          <a:ln>
            <a:noFill/>
          </a:ln>
        </p:spPr>
      </p:pic>
      <p:sp>
        <p:nvSpPr>
          <p:cNvPr id="242" name="Google Shape;242;p37"/>
          <p:cNvSpPr txBox="1">
            <a:spLocks noGrp="1"/>
          </p:cNvSpPr>
          <p:nvPr>
            <p:ph type="body" idx="1"/>
          </p:nvPr>
        </p:nvSpPr>
        <p:spPr>
          <a:xfrm>
            <a:off x="4345250" y="4101600"/>
            <a:ext cx="30243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pick the fruits and vegetables in the orchards or the fields.” </a:t>
            </a:r>
            <a:endParaRPr sz="1400">
              <a:solidFill>
                <a:schemeClr val="dk1"/>
              </a:solidFill>
            </a:endParaRPr>
          </a:p>
        </p:txBody>
      </p:sp>
      <p:pic>
        <p:nvPicPr>
          <p:cNvPr id="243" name="Google Shape;243;p37">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pic>
        <p:nvPicPr>
          <p:cNvPr id="248" name="Google Shape;248;p38"/>
          <p:cNvPicPr preferRelativeResize="0"/>
          <p:nvPr/>
        </p:nvPicPr>
        <p:blipFill>
          <a:blip r:embed="rId4">
            <a:alphaModFix/>
          </a:blip>
          <a:stretch>
            <a:fillRect/>
          </a:stretch>
        </p:blipFill>
        <p:spPr>
          <a:xfrm>
            <a:off x="767675" y="1640625"/>
            <a:ext cx="3371296" cy="2411450"/>
          </a:xfrm>
          <a:prstGeom prst="rect">
            <a:avLst/>
          </a:prstGeom>
          <a:noFill/>
          <a:ln>
            <a:noFill/>
          </a:ln>
        </p:spPr>
      </p:pic>
      <p:pic>
        <p:nvPicPr>
          <p:cNvPr id="249" name="Google Shape;249;p38"/>
          <p:cNvPicPr preferRelativeResize="0"/>
          <p:nvPr/>
        </p:nvPicPr>
        <p:blipFill>
          <a:blip r:embed="rId5">
            <a:alphaModFix/>
          </a:blip>
          <a:stretch>
            <a:fillRect/>
          </a:stretch>
        </p:blipFill>
        <p:spPr>
          <a:xfrm>
            <a:off x="4580265" y="1640625"/>
            <a:ext cx="3307836" cy="2411450"/>
          </a:xfrm>
          <a:prstGeom prst="rect">
            <a:avLst/>
          </a:prstGeom>
          <a:noFill/>
          <a:ln>
            <a:noFill/>
          </a:ln>
        </p:spPr>
      </p:pic>
      <p:sp>
        <p:nvSpPr>
          <p:cNvPr id="250" name="Google Shape;250;p38"/>
          <p:cNvSpPr txBox="1">
            <a:spLocks noGrp="1"/>
          </p:cNvSpPr>
          <p:nvPr>
            <p:ph type="body" idx="1"/>
          </p:nvPr>
        </p:nvSpPr>
        <p:spPr>
          <a:xfrm>
            <a:off x="1704500" y="419625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“I put the food on the grocery store shelves.”</a:t>
            </a:r>
            <a:endParaRPr sz="1400">
              <a:solidFill>
                <a:schemeClr val="dk1"/>
              </a:solidFill>
            </a:endParaRPr>
          </a:p>
        </p:txBody>
      </p:sp>
      <p:sp>
        <p:nvSpPr>
          <p:cNvPr id="251" name="Google Shape;251;p38"/>
          <p:cNvSpPr txBox="1">
            <a:spLocks noGrp="1"/>
          </p:cNvSpPr>
          <p:nvPr>
            <p:ph type="body" idx="1"/>
          </p:nvPr>
        </p:nvSpPr>
        <p:spPr>
          <a:xfrm>
            <a:off x="4572000" y="4196250"/>
            <a:ext cx="2498700" cy="58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“We plan and cook meals for our family.”</a:t>
            </a:r>
            <a:endParaRPr sz="1400">
              <a:solidFill>
                <a:schemeClr val="dk1"/>
              </a:solidFill>
            </a:endParaRPr>
          </a:p>
        </p:txBody>
      </p:sp>
      <p:pic>
        <p:nvPicPr>
          <p:cNvPr id="252" name="Google Shape;252;p38">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39"/>
          <p:cNvSpPr txBox="1">
            <a:spLocks noGrp="1"/>
          </p:cNvSpPr>
          <p:nvPr>
            <p:ph type="body" idx="1"/>
          </p:nvPr>
        </p:nvSpPr>
        <p:spPr>
          <a:xfrm>
            <a:off x="286950" y="1766075"/>
            <a:ext cx="1305900" cy="124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Drag each image to the correct box. </a:t>
            </a:r>
            <a:endParaRPr sz="1600">
              <a:solidFill>
                <a:schemeClr val="dk1"/>
              </a:solidFill>
            </a:endParaRPr>
          </a:p>
        </p:txBody>
      </p:sp>
      <p:pic>
        <p:nvPicPr>
          <p:cNvPr id="258" name="Google Shape;258;p39"/>
          <p:cNvPicPr preferRelativeResize="0"/>
          <p:nvPr/>
        </p:nvPicPr>
        <p:blipFill>
          <a:blip r:embed="rId4">
            <a:alphaModFix/>
          </a:blip>
          <a:stretch>
            <a:fillRect/>
          </a:stretch>
        </p:blipFill>
        <p:spPr>
          <a:xfrm>
            <a:off x="286950" y="3410725"/>
            <a:ext cx="1494652" cy="1494663"/>
          </a:xfrm>
          <a:prstGeom prst="rect">
            <a:avLst/>
          </a:prstGeom>
          <a:noFill/>
          <a:ln>
            <a:noFill/>
          </a:ln>
        </p:spPr>
      </p:pic>
      <p:pic>
        <p:nvPicPr>
          <p:cNvPr id="259" name="Google Shape;259;p39"/>
          <p:cNvPicPr preferRelativeResize="0"/>
          <p:nvPr/>
        </p:nvPicPr>
        <p:blipFill>
          <a:blip r:embed="rId5">
            <a:alphaModFix/>
          </a:blip>
          <a:stretch>
            <a:fillRect/>
          </a:stretch>
        </p:blipFill>
        <p:spPr>
          <a:xfrm>
            <a:off x="3931199" y="3410725"/>
            <a:ext cx="1494652" cy="1494663"/>
          </a:xfrm>
          <a:prstGeom prst="rect">
            <a:avLst/>
          </a:prstGeom>
          <a:noFill/>
          <a:ln>
            <a:noFill/>
          </a:ln>
        </p:spPr>
      </p:pic>
      <p:pic>
        <p:nvPicPr>
          <p:cNvPr id="260" name="Google Shape;260;p39"/>
          <p:cNvPicPr preferRelativeResize="0"/>
          <p:nvPr/>
        </p:nvPicPr>
        <p:blipFill>
          <a:blip r:embed="rId6">
            <a:alphaModFix/>
          </a:blip>
          <a:stretch>
            <a:fillRect/>
          </a:stretch>
        </p:blipFill>
        <p:spPr>
          <a:xfrm>
            <a:off x="2109075" y="3410737"/>
            <a:ext cx="1494652" cy="1494663"/>
          </a:xfrm>
          <a:prstGeom prst="rect">
            <a:avLst/>
          </a:prstGeom>
          <a:noFill/>
          <a:ln>
            <a:noFill/>
          </a:ln>
        </p:spPr>
      </p:pic>
      <p:pic>
        <p:nvPicPr>
          <p:cNvPr id="261" name="Google Shape;261;p39"/>
          <p:cNvPicPr preferRelativeResize="0"/>
          <p:nvPr/>
        </p:nvPicPr>
        <p:blipFill>
          <a:blip r:embed="rId7">
            <a:alphaModFix/>
          </a:blip>
          <a:stretch>
            <a:fillRect/>
          </a:stretch>
        </p:blipFill>
        <p:spPr>
          <a:xfrm>
            <a:off x="5709948" y="3410725"/>
            <a:ext cx="1494652" cy="1494663"/>
          </a:xfrm>
          <a:prstGeom prst="rect">
            <a:avLst/>
          </a:prstGeom>
          <a:noFill/>
          <a:ln>
            <a:noFill/>
          </a:ln>
        </p:spPr>
      </p:pic>
      <p:sp>
        <p:nvSpPr>
          <p:cNvPr id="262" name="Google Shape;262;p39"/>
          <p:cNvSpPr/>
          <p:nvPr/>
        </p:nvSpPr>
        <p:spPr>
          <a:xfrm>
            <a:off x="170550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9"/>
          <p:cNvSpPr/>
          <p:nvPr/>
        </p:nvSpPr>
        <p:spPr>
          <a:xfrm>
            <a:off x="347705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9"/>
          <p:cNvSpPr/>
          <p:nvPr/>
        </p:nvSpPr>
        <p:spPr>
          <a:xfrm>
            <a:off x="524860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9"/>
          <p:cNvSpPr/>
          <p:nvPr/>
        </p:nvSpPr>
        <p:spPr>
          <a:xfrm>
            <a:off x="7020150" y="1563575"/>
            <a:ext cx="1601100" cy="16011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9"/>
          <p:cNvSpPr txBox="1"/>
          <p:nvPr/>
        </p:nvSpPr>
        <p:spPr>
          <a:xfrm>
            <a:off x="2089350" y="2159375"/>
            <a:ext cx="8334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Farmer</a:t>
            </a:r>
            <a:endParaRPr/>
          </a:p>
        </p:txBody>
      </p:sp>
      <p:sp>
        <p:nvSpPr>
          <p:cNvPr id="267" name="Google Shape;267;p39"/>
          <p:cNvSpPr txBox="1"/>
          <p:nvPr/>
        </p:nvSpPr>
        <p:spPr>
          <a:xfrm>
            <a:off x="3860900" y="2196250"/>
            <a:ext cx="991800" cy="4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Harvester</a:t>
            </a:r>
            <a:endParaRPr/>
          </a:p>
        </p:txBody>
      </p:sp>
      <p:sp>
        <p:nvSpPr>
          <p:cNvPr id="268" name="Google Shape;268;p39"/>
          <p:cNvSpPr txBox="1"/>
          <p:nvPr/>
        </p:nvSpPr>
        <p:spPr>
          <a:xfrm>
            <a:off x="5632450" y="1968725"/>
            <a:ext cx="833400" cy="79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Grocery</a:t>
            </a:r>
            <a:endParaRPr/>
          </a:p>
          <a:p>
            <a:pPr marL="0" lvl="0" indent="0" algn="ctr" rtl="0">
              <a:spcBef>
                <a:spcPts val="0"/>
              </a:spcBef>
              <a:spcAft>
                <a:spcPts val="0"/>
              </a:spcAft>
              <a:buNone/>
            </a:pPr>
            <a:r>
              <a:rPr lang="en"/>
              <a:t>Store</a:t>
            </a:r>
            <a:endParaRPr/>
          </a:p>
          <a:p>
            <a:pPr marL="0" lvl="0" indent="0" algn="ctr" rtl="0">
              <a:spcBef>
                <a:spcPts val="0"/>
              </a:spcBef>
              <a:spcAft>
                <a:spcPts val="0"/>
              </a:spcAft>
              <a:buNone/>
            </a:pPr>
            <a:r>
              <a:rPr lang="en"/>
              <a:t>Clerk</a:t>
            </a:r>
            <a:endParaRPr/>
          </a:p>
        </p:txBody>
      </p:sp>
      <p:sp>
        <p:nvSpPr>
          <p:cNvPr id="269" name="Google Shape;269;p39"/>
          <p:cNvSpPr txBox="1"/>
          <p:nvPr/>
        </p:nvSpPr>
        <p:spPr>
          <a:xfrm>
            <a:off x="7404000" y="2104925"/>
            <a:ext cx="833400" cy="7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Family</a:t>
            </a:r>
            <a:endParaRPr/>
          </a:p>
          <a:p>
            <a:pPr marL="0" lvl="0" indent="0" algn="ctr" rtl="0">
              <a:spcBef>
                <a:spcPts val="0"/>
              </a:spcBef>
              <a:spcAft>
                <a:spcPts val="0"/>
              </a:spcAft>
              <a:buNone/>
            </a:pPr>
            <a:r>
              <a:rPr lang="en"/>
              <a:t>Cooks</a:t>
            </a:r>
            <a:endParaRPr/>
          </a:p>
        </p:txBody>
      </p:sp>
      <p:pic>
        <p:nvPicPr>
          <p:cNvPr id="270" name="Google Shape;270;p39"/>
          <p:cNvPicPr preferRelativeResize="0"/>
          <p:nvPr/>
        </p:nvPicPr>
        <p:blipFill>
          <a:blip r:embed="rId8">
            <a:alphaModFix/>
          </a:blip>
          <a:stretch>
            <a:fillRect/>
          </a:stretch>
        </p:blipFill>
        <p:spPr>
          <a:xfrm>
            <a:off x="7625007" y="710050"/>
            <a:ext cx="574732" cy="372552"/>
          </a:xfrm>
          <a:prstGeom prst="rect">
            <a:avLst/>
          </a:prstGeom>
          <a:noFill/>
          <a:ln>
            <a:noFill/>
          </a:ln>
        </p:spPr>
      </p:pic>
      <p:pic>
        <p:nvPicPr>
          <p:cNvPr id="271" name="Google Shape;271;p39"/>
          <p:cNvPicPr preferRelativeResize="0"/>
          <p:nvPr/>
        </p:nvPicPr>
        <p:blipFill>
          <a:blip r:embed="rId9">
            <a:alphaModFix/>
          </a:blip>
          <a:stretch>
            <a:fillRect/>
          </a:stretch>
        </p:blipFill>
        <p:spPr>
          <a:xfrm>
            <a:off x="8268838" y="560300"/>
            <a:ext cx="501675" cy="522300"/>
          </a:xfrm>
          <a:prstGeom prst="rect">
            <a:avLst/>
          </a:prstGeom>
          <a:noFill/>
          <a:ln>
            <a:noFill/>
          </a:ln>
        </p:spPr>
      </p:pic>
      <p:pic>
        <p:nvPicPr>
          <p:cNvPr id="272" name="Google Shape;272;p39">
            <a:hlinkClick r:id="" action="ppaction://hlinkshowjump?jump=nextslide"/>
          </p:cNvPr>
          <p:cNvPicPr preferRelativeResize="0"/>
          <p:nvPr/>
        </p:nvPicPr>
        <p:blipFill>
          <a:blip r:embed="rId10">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40"/>
          <p:cNvSpPr txBox="1">
            <a:spLocks noGrp="1"/>
          </p:cNvSpPr>
          <p:nvPr>
            <p:ph type="body" idx="1"/>
          </p:nvPr>
        </p:nvSpPr>
        <p:spPr>
          <a:xfrm>
            <a:off x="866525" y="1914625"/>
            <a:ext cx="7965900" cy="1089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solidFill>
                  <a:schemeClr val="dk1"/>
                </a:solidFill>
              </a:rPr>
              <a:t>How can you show gratitude to the many people involved in bringing you delicious and safe food? Write your personal goal below. Who will you thank? What will you do?</a:t>
            </a:r>
            <a:endParaRPr>
              <a:solidFill>
                <a:schemeClr val="dk1"/>
              </a:solidFill>
            </a:endParaRPr>
          </a:p>
        </p:txBody>
      </p:sp>
      <p:sp>
        <p:nvSpPr>
          <p:cNvPr id="278" name="Google Shape;278;p40"/>
          <p:cNvSpPr/>
          <p:nvPr/>
        </p:nvSpPr>
        <p:spPr>
          <a:xfrm>
            <a:off x="982075" y="3053500"/>
            <a:ext cx="6758700" cy="1733100"/>
          </a:xfrm>
          <a:prstGeom prst="rect">
            <a:avLst/>
          </a:prstGeom>
          <a:solidFill>
            <a:schemeClr val="lt1"/>
          </a:solidFill>
          <a:ln w="19050" cap="flat" cmpd="sng">
            <a:solidFill>
              <a:srgbClr val="F5802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p4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p41"/>
          <p:cNvSpPr txBox="1"/>
          <p:nvPr/>
        </p:nvSpPr>
        <p:spPr>
          <a:xfrm>
            <a:off x="693225" y="1939375"/>
            <a:ext cx="6214200" cy="28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California is an agriculture-rich state. Foods from each of the 5 food groups are produced across the state.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0080C5"/>
                </a:solidFill>
              </a:rPr>
              <a:t>Dairy:</a:t>
            </a:r>
            <a:r>
              <a:rPr lang="en"/>
              <a:t> Dairy foods come from cows. Cows move slowly in the pasture. </a:t>
            </a:r>
            <a:r>
              <a:rPr lang="en" b="1"/>
              <a:t>Mimic a cow’s movement by walking with your hands and feet for 2 minutes. Make sure your knees do not touch the ground. Try to move as slowly as possible.</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13B258"/>
                </a:solidFill>
              </a:rPr>
              <a:t>Vegetables:</a:t>
            </a:r>
            <a:r>
              <a:rPr lang="en"/>
              <a:t> Vegetables grow in the ground. </a:t>
            </a:r>
            <a:r>
              <a:rPr lang="en" b="1"/>
              <a:t>Hold a deep squat for 2 minutes and mimic pulling carrots from the ground.</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EE3124"/>
                </a:solidFill>
              </a:rPr>
              <a:t>Fruits: </a:t>
            </a:r>
            <a:r>
              <a:rPr lang="en"/>
              <a:t>A majority of fruits grow on trees. </a:t>
            </a:r>
            <a:r>
              <a:rPr lang="en" b="1"/>
              <a:t>Hold a tree pose for 1 minute on each side. See which side you can hold longer. </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285" name="Google Shape;285;p41"/>
          <p:cNvPicPr preferRelativeResize="0"/>
          <p:nvPr/>
        </p:nvPicPr>
        <p:blipFill>
          <a:blip r:embed="rId4">
            <a:alphaModFix/>
          </a:blip>
          <a:stretch>
            <a:fillRect/>
          </a:stretch>
        </p:blipFill>
        <p:spPr>
          <a:xfrm>
            <a:off x="6985650" y="1390325"/>
            <a:ext cx="1985932" cy="1634575"/>
          </a:xfrm>
          <a:prstGeom prst="rect">
            <a:avLst/>
          </a:prstGeom>
          <a:noFill/>
          <a:ln>
            <a:noFill/>
          </a:ln>
        </p:spPr>
      </p:pic>
      <p:sp>
        <p:nvSpPr>
          <p:cNvPr id="286" name="Google Shape;286;p41"/>
          <p:cNvSpPr txBox="1"/>
          <p:nvPr/>
        </p:nvSpPr>
        <p:spPr>
          <a:xfrm>
            <a:off x="5946325" y="354875"/>
            <a:ext cx="1898100" cy="7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Check the box when you complete each exercise.</a:t>
            </a:r>
            <a:endParaRPr>
              <a:solidFill>
                <a:schemeClr val="lt1"/>
              </a:solidFill>
            </a:endParaRPr>
          </a:p>
        </p:txBody>
      </p:sp>
      <p:pic>
        <p:nvPicPr>
          <p:cNvPr id="287" name="Google Shape;287;p41"/>
          <p:cNvPicPr preferRelativeResize="0"/>
          <p:nvPr/>
        </p:nvPicPr>
        <p:blipFill>
          <a:blip r:embed="rId5">
            <a:alphaModFix/>
          </a:blip>
          <a:stretch>
            <a:fillRect/>
          </a:stretch>
        </p:blipFill>
        <p:spPr>
          <a:xfrm>
            <a:off x="5813150" y="1254331"/>
            <a:ext cx="372613" cy="387944"/>
          </a:xfrm>
          <a:prstGeom prst="rect">
            <a:avLst/>
          </a:prstGeom>
          <a:noFill/>
          <a:ln>
            <a:noFill/>
          </a:ln>
        </p:spPr>
      </p:pic>
      <p:pic>
        <p:nvPicPr>
          <p:cNvPr id="288" name="Google Shape;288;p41"/>
          <p:cNvPicPr preferRelativeResize="0"/>
          <p:nvPr/>
        </p:nvPicPr>
        <p:blipFill>
          <a:blip r:embed="rId5">
            <a:alphaModFix/>
          </a:blip>
          <a:stretch>
            <a:fillRect/>
          </a:stretch>
        </p:blipFill>
        <p:spPr>
          <a:xfrm>
            <a:off x="6261118" y="1254328"/>
            <a:ext cx="372613" cy="387944"/>
          </a:xfrm>
          <a:prstGeom prst="rect">
            <a:avLst/>
          </a:prstGeom>
          <a:noFill/>
          <a:ln>
            <a:noFill/>
          </a:ln>
        </p:spPr>
      </p:pic>
      <p:pic>
        <p:nvPicPr>
          <p:cNvPr id="289" name="Google Shape;289;p41"/>
          <p:cNvPicPr preferRelativeResize="0"/>
          <p:nvPr/>
        </p:nvPicPr>
        <p:blipFill>
          <a:blip r:embed="rId5">
            <a:alphaModFix/>
          </a:blip>
          <a:stretch>
            <a:fillRect/>
          </a:stretch>
        </p:blipFill>
        <p:spPr>
          <a:xfrm>
            <a:off x="6709087" y="1254325"/>
            <a:ext cx="372613" cy="387944"/>
          </a:xfrm>
          <a:prstGeom prst="rect">
            <a:avLst/>
          </a:prstGeom>
          <a:noFill/>
          <a:ln>
            <a:noFill/>
          </a:ln>
        </p:spPr>
      </p:pic>
      <p:pic>
        <p:nvPicPr>
          <p:cNvPr id="290" name="Google Shape;290;p41"/>
          <p:cNvPicPr preferRelativeResize="0"/>
          <p:nvPr/>
        </p:nvPicPr>
        <p:blipFill>
          <a:blip r:embed="rId6">
            <a:alphaModFix/>
          </a:blip>
          <a:stretch>
            <a:fillRect/>
          </a:stretch>
        </p:blipFill>
        <p:spPr>
          <a:xfrm>
            <a:off x="386600" y="2674325"/>
            <a:ext cx="306625" cy="306625"/>
          </a:xfrm>
          <a:prstGeom prst="rect">
            <a:avLst/>
          </a:prstGeom>
          <a:noFill/>
          <a:ln>
            <a:noFill/>
          </a:ln>
        </p:spPr>
      </p:pic>
      <p:pic>
        <p:nvPicPr>
          <p:cNvPr id="291" name="Google Shape;291;p41"/>
          <p:cNvPicPr preferRelativeResize="0"/>
          <p:nvPr/>
        </p:nvPicPr>
        <p:blipFill>
          <a:blip r:embed="rId6">
            <a:alphaModFix/>
          </a:blip>
          <a:stretch>
            <a:fillRect/>
          </a:stretch>
        </p:blipFill>
        <p:spPr>
          <a:xfrm>
            <a:off x="386600" y="3693250"/>
            <a:ext cx="306625" cy="306625"/>
          </a:xfrm>
          <a:prstGeom prst="rect">
            <a:avLst/>
          </a:prstGeom>
          <a:noFill/>
          <a:ln>
            <a:noFill/>
          </a:ln>
        </p:spPr>
      </p:pic>
      <p:pic>
        <p:nvPicPr>
          <p:cNvPr id="292" name="Google Shape;292;p41"/>
          <p:cNvPicPr preferRelativeResize="0"/>
          <p:nvPr/>
        </p:nvPicPr>
        <p:blipFill>
          <a:blip r:embed="rId6">
            <a:alphaModFix/>
          </a:blip>
          <a:stretch>
            <a:fillRect/>
          </a:stretch>
        </p:blipFill>
        <p:spPr>
          <a:xfrm>
            <a:off x="386600" y="4357300"/>
            <a:ext cx="306625" cy="306625"/>
          </a:xfrm>
          <a:prstGeom prst="rect">
            <a:avLst/>
          </a:prstGeom>
          <a:noFill/>
          <a:ln>
            <a:noFill/>
          </a:ln>
        </p:spPr>
      </p:pic>
      <p:pic>
        <p:nvPicPr>
          <p:cNvPr id="293" name="Google Shape;293;p4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72" name="Google Shape;72;p15"/>
          <p:cNvGraphicFramePr/>
          <p:nvPr/>
        </p:nvGraphicFramePr>
        <p:xfrm>
          <a:off x="296675" y="156481"/>
          <a:ext cx="3000000" cy="3000000"/>
        </p:xfrm>
        <a:graphic>
          <a:graphicData uri="http://schemas.openxmlformats.org/drawingml/2006/table">
            <a:tbl>
              <a:tblPr>
                <a:noFill/>
                <a:tableStyleId>{11FCF799-0057-4AAC-BA37-24FF87F97353}</a:tableStyleId>
              </a:tblPr>
              <a:tblGrid>
                <a:gridCol w="601600"/>
                <a:gridCol w="870500"/>
                <a:gridCol w="1158150"/>
                <a:gridCol w="1246300"/>
                <a:gridCol w="703550"/>
                <a:gridCol w="1101175"/>
                <a:gridCol w="1264200"/>
                <a:gridCol w="894100"/>
                <a:gridCol w="850450"/>
              </a:tblGrid>
              <a:tr h="485650">
                <a:tc>
                  <a:txBody>
                    <a:bodyPr/>
                    <a:lstStyle/>
                    <a:p>
                      <a:pPr marL="0" lvl="0" indent="0" algn="ctr" rtl="0">
                        <a:spcBef>
                          <a:spcPts val="0"/>
                        </a:spcBef>
                        <a:spcAft>
                          <a:spcPts val="0"/>
                        </a:spcAft>
                        <a:buNone/>
                      </a:pPr>
                      <a:r>
                        <a:rPr lang="en" sz="800" b="1">
                          <a:latin typeface="Calibri"/>
                          <a:ea typeface="Calibri"/>
                          <a:cs typeface="Calibri"/>
                          <a:sym typeface="Calibri"/>
                        </a:rPr>
                        <a:t>Section</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Supported Standards</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CCSS-ELA</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Rationale </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RFM*</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CCSS – ELA </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Supported Standards</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Health</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Rationale</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RFM*</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Health</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Supported standards PE</a:t>
                      </a:r>
                      <a:endParaRPr sz="8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800" b="1">
                          <a:latin typeface="Calibri"/>
                          <a:ea typeface="Calibri"/>
                          <a:cs typeface="Calibri"/>
                          <a:sym typeface="Calibri"/>
                        </a:rPr>
                        <a:t>Rationale</a:t>
                      </a:r>
                      <a:endParaRPr sz="800" b="1">
                        <a:latin typeface="Calibri"/>
                        <a:ea typeface="Calibri"/>
                        <a:cs typeface="Calibri"/>
                        <a:sym typeface="Calibri"/>
                      </a:endParaRPr>
                    </a:p>
                  </a:txBody>
                  <a:tcPr marL="73025" marR="73025" marT="0" marB="0">
                    <a:solidFill>
                      <a:srgbClr val="EFEFEF"/>
                    </a:solidFill>
                  </a:tcPr>
                </a:tc>
              </a:tr>
              <a:tr h="1119475">
                <a:tc>
                  <a:txBody>
                    <a:bodyPr/>
                    <a:lstStyle/>
                    <a:p>
                      <a:pPr marL="0" lvl="0" indent="0" algn="l" rtl="0">
                        <a:spcBef>
                          <a:spcPts val="0"/>
                        </a:spcBef>
                        <a:spcAft>
                          <a:spcPts val="0"/>
                        </a:spcAft>
                        <a:buNone/>
                      </a:pPr>
                      <a:r>
                        <a:rPr lang="en" sz="800">
                          <a:latin typeface="Calibri"/>
                          <a:ea typeface="Calibri"/>
                          <a:cs typeface="Calibri"/>
                          <a:sym typeface="Calibri"/>
                        </a:rPr>
                        <a:t>Explore</a:t>
                      </a:r>
                      <a:endParaRPr sz="8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r>
                        <a:rPr lang="en" sz="800">
                          <a:uFill>
                            <a:noFill/>
                          </a:uFill>
                          <a:latin typeface="Calibri"/>
                          <a:ea typeface="Calibri"/>
                          <a:cs typeface="Calibri"/>
                          <a:sym typeface="Calibri"/>
                          <a:hlinkClick r:id="rId3"/>
                        </a:rPr>
                        <a:t>CCSS.ELA-</a:t>
                      </a:r>
                      <a:endParaRPr sz="800">
                        <a:latin typeface="Calibri"/>
                        <a:ea typeface="Calibri"/>
                        <a:cs typeface="Calibri"/>
                        <a:sym typeface="Calibri"/>
                      </a:endParaRPr>
                    </a:p>
                    <a:p>
                      <a:pPr marL="0" lvl="0" indent="0" algn="l" rtl="0">
                        <a:spcBef>
                          <a:spcPts val="0"/>
                        </a:spcBef>
                        <a:spcAft>
                          <a:spcPts val="0"/>
                        </a:spcAft>
                        <a:buNone/>
                      </a:pPr>
                      <a:r>
                        <a:rPr lang="en" sz="800">
                          <a:uFill>
                            <a:noFill/>
                          </a:uFill>
                          <a:latin typeface="Calibri"/>
                          <a:ea typeface="Calibri"/>
                          <a:cs typeface="Calibri"/>
                          <a:sym typeface="Calibri"/>
                          <a:hlinkClick r:id="rId3"/>
                        </a:rPr>
                        <a:t>LITERACY</a:t>
                      </a:r>
                      <a:endParaRPr sz="800">
                        <a:latin typeface="Calibri"/>
                        <a:ea typeface="Calibri"/>
                        <a:cs typeface="Calibri"/>
                        <a:sym typeface="Calibri"/>
                      </a:endParaRPr>
                    </a:p>
                    <a:p>
                      <a:pPr marL="0" lvl="0" indent="0" algn="l" rtl="0">
                        <a:spcBef>
                          <a:spcPts val="0"/>
                        </a:spcBef>
                        <a:spcAft>
                          <a:spcPts val="0"/>
                        </a:spcAft>
                        <a:buNone/>
                      </a:pPr>
                      <a:r>
                        <a:rPr lang="en" sz="800">
                          <a:uFill>
                            <a:noFill/>
                          </a:uFill>
                          <a:latin typeface="Calibri"/>
                          <a:ea typeface="Calibri"/>
                          <a:cs typeface="Calibri"/>
                          <a:sym typeface="Calibri"/>
                          <a:hlinkClick r:id="rId3"/>
                        </a:rPr>
                        <a:t>.RI.3.1</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800">
                          <a:latin typeface="Calibri"/>
                          <a:ea typeface="Calibri"/>
                          <a:cs typeface="Calibri"/>
                          <a:sym typeface="Calibri"/>
                        </a:rPr>
                        <a:t>Ask and answer questions to demonstrate understanding of a text, referring explicitly to the text as the basis for the answers.</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800">
                          <a:latin typeface="Calibri"/>
                          <a:ea typeface="Calibri"/>
                          <a:cs typeface="Calibri"/>
                          <a:sym typeface="Calibri"/>
                        </a:rPr>
                        <a:t>Providing students time to view videos embedded in hyperdoc will allow students to answer the follow question, Which dairy foods are your favorites? </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r>
              <a:tr h="744375">
                <a:tc>
                  <a:txBody>
                    <a:bodyPr/>
                    <a:lstStyle/>
                    <a:p>
                      <a:pPr marL="0" lvl="0" indent="0" algn="l" rtl="0">
                        <a:spcBef>
                          <a:spcPts val="0"/>
                        </a:spcBef>
                        <a:spcAft>
                          <a:spcPts val="0"/>
                        </a:spcAft>
                        <a:buNone/>
                      </a:pPr>
                      <a:r>
                        <a:rPr lang="en" sz="800">
                          <a:latin typeface="Calibri"/>
                          <a:ea typeface="Calibri"/>
                          <a:cs typeface="Calibri"/>
                          <a:sym typeface="Calibri"/>
                        </a:rPr>
                        <a:t>Explain</a:t>
                      </a:r>
                      <a:endParaRPr sz="8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R w="6350" cap="flat" cmpd="sng">
                      <a:solidFill>
                        <a:srgbClr val="000000"/>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 sz="800">
                          <a:uFill>
                            <a:noFill/>
                          </a:uFill>
                          <a:latin typeface="Calibri"/>
                          <a:ea typeface="Calibri"/>
                          <a:cs typeface="Calibri"/>
                          <a:sym typeface="Calibri"/>
                          <a:hlinkClick r:id="rId4"/>
                        </a:rPr>
                        <a:t>3.1.6.P</a:t>
                      </a:r>
                      <a:endParaRPr sz="800">
                        <a:latin typeface="Calibri"/>
                        <a:ea typeface="Calibri"/>
                        <a:cs typeface="Calibri"/>
                        <a:sym typeface="Calibri"/>
                      </a:endParaRPr>
                    </a:p>
                    <a:p>
                      <a:pPr marL="0" lvl="0" indent="0" algn="l" rtl="0">
                        <a:spcBef>
                          <a:spcPts val="800"/>
                        </a:spcBef>
                        <a:spcAft>
                          <a:spcPts val="0"/>
                        </a:spcAft>
                        <a:buNone/>
                      </a:pPr>
                      <a:endParaRPr sz="8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latin typeface="Calibri"/>
                          <a:ea typeface="Calibri"/>
                          <a:cs typeface="Calibri"/>
                          <a:sym typeface="Calibri"/>
                        </a:rPr>
                        <a:t>Discuss how reducing, recycling, and reusing products make for a healthier environment.</a:t>
                      </a:r>
                      <a:endParaRPr sz="8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800">
                          <a:latin typeface="Calibri"/>
                          <a:ea typeface="Calibri"/>
                          <a:cs typeface="Calibri"/>
                          <a:sym typeface="Calibri"/>
                        </a:rPr>
                        <a:t>Students could create an anchor chart where they list actions that could be listed as a way to either: Reduce, Reuse, or Recycle</a:t>
                      </a:r>
                      <a:endParaRPr sz="8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r>
              <a:tr h="856575">
                <a:tc>
                  <a:txBody>
                    <a:bodyPr/>
                    <a:lstStyle/>
                    <a:p>
                      <a:pPr marL="0" lvl="0" indent="0" algn="l" rtl="0">
                        <a:spcBef>
                          <a:spcPts val="0"/>
                        </a:spcBef>
                        <a:spcAft>
                          <a:spcPts val="0"/>
                        </a:spcAft>
                        <a:buNone/>
                      </a:pPr>
                      <a:r>
                        <a:rPr lang="en" sz="800">
                          <a:latin typeface="Calibri"/>
                          <a:ea typeface="Calibri"/>
                          <a:cs typeface="Calibri"/>
                          <a:sym typeface="Calibri"/>
                        </a:rPr>
                        <a:t>Apply</a:t>
                      </a:r>
                      <a:endParaRPr sz="8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r>
                        <a:rPr lang="en" sz="800">
                          <a:solidFill>
                            <a:srgbClr val="373737"/>
                          </a:solidFill>
                          <a:uFill>
                            <a:noFill/>
                          </a:u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CCSS.ELA-</a:t>
                      </a:r>
                      <a:endParaRPr/>
                    </a:p>
                    <a:p>
                      <a:pPr marL="0" lvl="0" indent="0" algn="l" rtl="0">
                        <a:spcBef>
                          <a:spcPts val="0"/>
                        </a:spcBef>
                        <a:spcAft>
                          <a:spcPts val="0"/>
                        </a:spcAft>
                        <a:buNone/>
                      </a:pPr>
                      <a:r>
                        <a:rPr lang="en" sz="800">
                          <a:solidFill>
                            <a:srgbClr val="373737"/>
                          </a:solidFill>
                          <a:uFill>
                            <a:noFill/>
                          </a:u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LITERACY</a:t>
                      </a:r>
                      <a:endParaRPr/>
                    </a:p>
                    <a:p>
                      <a:pPr marL="0" lvl="0" indent="0" algn="l" rtl="0">
                        <a:spcBef>
                          <a:spcPts val="0"/>
                        </a:spcBef>
                        <a:spcAft>
                          <a:spcPts val="0"/>
                        </a:spcAft>
                        <a:buNone/>
                      </a:pPr>
                      <a:r>
                        <a:rPr lang="en" sz="800">
                          <a:solidFill>
                            <a:srgbClr val="373737"/>
                          </a:solidFill>
                          <a:uFill>
                            <a:noFill/>
                          </a:u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.RI.3.7</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800">
                          <a:solidFill>
                            <a:srgbClr val="202020"/>
                          </a:solidFill>
                          <a:latin typeface="Calibri"/>
                          <a:ea typeface="Calibri"/>
                          <a:cs typeface="Calibri"/>
                          <a:sym typeface="Calibri"/>
                        </a:rPr>
                        <a:t>Use information gained from illustrations (e.g., maps, photographs) and the words in a text to demonstrate understanding of the text (e.g., where, when, why, and how key events occur).</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800">
                          <a:latin typeface="Calibri"/>
                          <a:ea typeface="Calibri"/>
                          <a:cs typeface="Calibri"/>
                          <a:sym typeface="Calibri"/>
                        </a:rPr>
                        <a:t>Review the topic of how Dairy Farmers reduce waste, reuse water, and recycle materials in order to help the environment. This will help students formulate ideas for their writing. </a:t>
                      </a: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r>
              <a:tr h="342650">
                <a:tc>
                  <a:txBody>
                    <a:bodyPr/>
                    <a:lstStyle/>
                    <a:p>
                      <a:pPr marL="0" lvl="0" indent="0" algn="l" rtl="0">
                        <a:spcBef>
                          <a:spcPts val="0"/>
                        </a:spcBef>
                        <a:spcAft>
                          <a:spcPts val="0"/>
                        </a:spcAft>
                        <a:buNone/>
                      </a:pPr>
                      <a:r>
                        <a:rPr lang="en" sz="800">
                          <a:latin typeface="Calibri"/>
                          <a:ea typeface="Calibri"/>
                          <a:cs typeface="Calibri"/>
                          <a:sym typeface="Calibri"/>
                        </a:rPr>
                        <a:t>Physical Activity</a:t>
                      </a:r>
                      <a:endParaRPr sz="8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None/>
                      </a:pPr>
                      <a:r>
                        <a:rPr lang="en" sz="800">
                          <a:latin typeface="Calibri"/>
                          <a:ea typeface="Calibri"/>
                          <a:cs typeface="Calibri"/>
                          <a:sym typeface="Calibri"/>
                        </a:rPr>
                        <a:t>Grade 3: 3.2, 3.3, 3.4, 3.7, 3.8, 4.8, 5.1</a:t>
                      </a:r>
                      <a:endParaRPr sz="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latin typeface="Calibri"/>
                          <a:ea typeface="Calibri"/>
                          <a:cs typeface="Calibri"/>
                          <a:sym typeface="Calibri"/>
                        </a:rPr>
                        <a:t>Grade 4: 3.1, 3.3, 3.4, 3.7, 4.12, 5.1</a:t>
                      </a:r>
                      <a:endParaRPr sz="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latin typeface="Calibri"/>
                          <a:ea typeface="Calibri"/>
                          <a:cs typeface="Calibri"/>
                          <a:sym typeface="Calibri"/>
                        </a:rPr>
                        <a:t>Grade 5: 3.3, 3.5, 3.7, 5.2</a:t>
                      </a: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800">
                          <a:latin typeface="Calibri"/>
                          <a:ea typeface="Calibri"/>
                          <a:cs typeface="Calibri"/>
                          <a:sym typeface="Calibri"/>
                        </a:rPr>
                        <a:t>Grade 4: 1.3.N, 1.6.N, 5.1.N, 5.2.N, 7.1.N, 7.2.N, 7.4.N</a:t>
                      </a:r>
                      <a:endParaRPr sz="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latin typeface="Calibri"/>
                          <a:ea typeface="Calibri"/>
                          <a:cs typeface="Calibri"/>
                          <a:sym typeface="Calibri"/>
                        </a:rPr>
                        <a:t>Grade 5: 1.3.N, 1.6.N, 1.8.N, 5.1.N, 5.2.N, 7.1.N</a:t>
                      </a:r>
                      <a:endParaRPr sz="800">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800">
                        <a:latin typeface="Calibri"/>
                        <a:ea typeface="Calibri"/>
                        <a:cs typeface="Calibri"/>
                        <a:sym typeface="Calibri"/>
                      </a:endParaRPr>
                    </a:p>
                  </a:txBody>
                  <a:tcPr marL="73025" marR="73025" marT="0" marB="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42"/>
          <p:cNvSpPr txBox="1"/>
          <p:nvPr/>
        </p:nvSpPr>
        <p:spPr>
          <a:xfrm>
            <a:off x="833525" y="2120950"/>
            <a:ext cx="5273400" cy="26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F58020"/>
                </a:solidFill>
              </a:rPr>
              <a:t>Grains:</a:t>
            </a:r>
            <a:r>
              <a:rPr lang="en"/>
              <a:t> Grains come from plants like wheat, barley, and oats. Your body digests grains and makes glucose, which gives you energy. </a:t>
            </a:r>
            <a:r>
              <a:rPr lang="en" b="1"/>
              <a:t>Perform as many burpees as you can for 2 minutes. Burpees require a lot of energy because they are a whole-body movement.</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solidFill>
                  <a:srgbClr val="814496"/>
                </a:solidFill>
              </a:rPr>
              <a:t>Protein:</a:t>
            </a:r>
            <a:r>
              <a:rPr lang="en"/>
              <a:t> Animal protein comes from animals like cows, pigs, or chickens. Plant protein comes from plant parts like beans, nuts, and seeds. </a:t>
            </a:r>
            <a:r>
              <a:rPr lang="en" b="1"/>
              <a:t>Find 1 or 2 big, heavy books and walk around for 2 minutes carrying those books with only your fingers touching them. Try not to drop the books. If you do, pick them up quickly and continue.  </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99" name="Google Shape;299;p42"/>
          <p:cNvSpPr txBox="1"/>
          <p:nvPr/>
        </p:nvSpPr>
        <p:spPr>
          <a:xfrm>
            <a:off x="6870625" y="486925"/>
            <a:ext cx="1898100" cy="7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Check the box when you complete each exercise.</a:t>
            </a:r>
            <a:endParaRPr>
              <a:solidFill>
                <a:schemeClr val="lt1"/>
              </a:solidFill>
            </a:endParaRPr>
          </a:p>
        </p:txBody>
      </p:sp>
      <p:pic>
        <p:nvPicPr>
          <p:cNvPr id="300" name="Google Shape;300;p42"/>
          <p:cNvPicPr preferRelativeResize="0"/>
          <p:nvPr/>
        </p:nvPicPr>
        <p:blipFill>
          <a:blip r:embed="rId4">
            <a:alphaModFix/>
          </a:blip>
          <a:stretch>
            <a:fillRect/>
          </a:stretch>
        </p:blipFill>
        <p:spPr>
          <a:xfrm>
            <a:off x="7719525" y="1386381"/>
            <a:ext cx="372613" cy="387944"/>
          </a:xfrm>
          <a:prstGeom prst="rect">
            <a:avLst/>
          </a:prstGeom>
          <a:noFill/>
          <a:ln>
            <a:noFill/>
          </a:ln>
        </p:spPr>
      </p:pic>
      <p:pic>
        <p:nvPicPr>
          <p:cNvPr id="301" name="Google Shape;301;p42"/>
          <p:cNvPicPr preferRelativeResize="0"/>
          <p:nvPr/>
        </p:nvPicPr>
        <p:blipFill>
          <a:blip r:embed="rId4">
            <a:alphaModFix/>
          </a:blip>
          <a:stretch>
            <a:fillRect/>
          </a:stretch>
        </p:blipFill>
        <p:spPr>
          <a:xfrm>
            <a:off x="7185418" y="1386378"/>
            <a:ext cx="372613" cy="387944"/>
          </a:xfrm>
          <a:prstGeom prst="rect">
            <a:avLst/>
          </a:prstGeom>
          <a:noFill/>
          <a:ln>
            <a:noFill/>
          </a:ln>
        </p:spPr>
      </p:pic>
      <p:pic>
        <p:nvPicPr>
          <p:cNvPr id="302" name="Google Shape;302;p42"/>
          <p:cNvPicPr preferRelativeResize="0"/>
          <p:nvPr/>
        </p:nvPicPr>
        <p:blipFill>
          <a:blip r:embed="rId5">
            <a:alphaModFix/>
          </a:blip>
          <a:stretch>
            <a:fillRect/>
          </a:stretch>
        </p:blipFill>
        <p:spPr>
          <a:xfrm>
            <a:off x="460875" y="2228675"/>
            <a:ext cx="306625" cy="306625"/>
          </a:xfrm>
          <a:prstGeom prst="rect">
            <a:avLst/>
          </a:prstGeom>
          <a:noFill/>
          <a:ln>
            <a:noFill/>
          </a:ln>
        </p:spPr>
      </p:pic>
      <p:pic>
        <p:nvPicPr>
          <p:cNvPr id="303" name="Google Shape;303;p42"/>
          <p:cNvPicPr preferRelativeResize="0"/>
          <p:nvPr/>
        </p:nvPicPr>
        <p:blipFill>
          <a:blip r:embed="rId5">
            <a:alphaModFix/>
          </a:blip>
          <a:stretch>
            <a:fillRect/>
          </a:stretch>
        </p:blipFill>
        <p:spPr>
          <a:xfrm>
            <a:off x="460875" y="3503425"/>
            <a:ext cx="306625" cy="306625"/>
          </a:xfrm>
          <a:prstGeom prst="rect">
            <a:avLst/>
          </a:prstGeom>
          <a:noFill/>
          <a:ln>
            <a:noFill/>
          </a:ln>
        </p:spPr>
      </p:pic>
      <p:pic>
        <p:nvPicPr>
          <p:cNvPr id="304" name="Google Shape;304;p42">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pic>
        <p:nvPicPr>
          <p:cNvPr id="309" name="Google Shape;309;p4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44"/>
          <p:cNvSpPr txBox="1"/>
          <p:nvPr/>
        </p:nvSpPr>
        <p:spPr>
          <a:xfrm>
            <a:off x="913200" y="2170450"/>
            <a:ext cx="7480200" cy="84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1">
                <a:solidFill>
                  <a:schemeClr val="dk1"/>
                </a:solidFill>
              </a:rPr>
              <a:t>Please follow this </a:t>
            </a:r>
            <a:r>
              <a:rPr lang="en" b="1"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link</a:t>
            </a:r>
            <a:r>
              <a:rPr lang="en" b="1">
                <a:solidFill>
                  <a:schemeClr val="dk1"/>
                </a:solidFill>
              </a:rPr>
              <a:t> to a short survey to provide your feedback. </a:t>
            </a:r>
            <a:r>
              <a:rPr lang="en" sz="1100" b="1">
                <a:solidFill>
                  <a:schemeClr val="dk1"/>
                </a:solidFill>
              </a:rPr>
              <a:t> </a:t>
            </a:r>
            <a:endParaRPr sz="1100" b="1">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b="1">
              <a:solidFill>
                <a:srgbClr val="202124"/>
              </a:solidFill>
              <a:highlight>
                <a:schemeClr val="lt1"/>
              </a:highlight>
            </a:endParaRPr>
          </a:p>
          <a:p>
            <a:pPr marL="0" lvl="0" indent="0" algn="ctr" rtl="0">
              <a:lnSpc>
                <a:spcPct val="100000"/>
              </a:lnSpc>
              <a:spcBef>
                <a:spcPts val="0"/>
              </a:spcBef>
              <a:spcAft>
                <a:spcPts val="0"/>
              </a:spcAft>
              <a:buClr>
                <a:schemeClr val="dk1"/>
              </a:buClr>
              <a:buSzPts val="1100"/>
              <a:buFont typeface="Arial"/>
              <a:buNone/>
            </a:pPr>
            <a:r>
              <a:rPr lang="en" b="1">
                <a:solidFill>
                  <a:srgbClr val="202124"/>
                </a:solidFill>
                <a:highlight>
                  <a:schemeClr val="lt1"/>
                </a:highlight>
              </a:rPr>
              <a:t>Encourage students to take this short </a:t>
            </a:r>
            <a:r>
              <a:rPr lang="en" b="1" u="sng">
                <a:solidFill>
                  <a:schemeClr val="accent5"/>
                </a:solidFill>
                <a:highlight>
                  <a:schemeClr val="lt1"/>
                </a:high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Knowledge Check</a:t>
            </a:r>
            <a:r>
              <a:rPr lang="en" b="1">
                <a:solidFill>
                  <a:srgbClr val="202124"/>
                </a:solidFill>
                <a:highlight>
                  <a:schemeClr val="lt1"/>
                </a:highlight>
              </a:rPr>
              <a:t> after completing the Builder. </a:t>
            </a:r>
            <a:endParaRPr/>
          </a:p>
        </p:txBody>
      </p:sp>
      <p:pic>
        <p:nvPicPr>
          <p:cNvPr id="315" name="Google Shape;315;p44">
            <a:hlinkClick r:id="rId6" action="ppaction://hlinksldjump"/>
          </p:cNvPr>
          <p:cNvPicPr preferRelativeResize="0"/>
          <p:nvPr/>
        </p:nvPicPr>
        <p:blipFill>
          <a:blip r:embed="rId7">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17">
            <a:hlinkClick r:id=""/>
          </p:cNvPr>
          <p:cNvPicPr preferRelativeResize="0"/>
          <p:nvPr/>
        </p:nvPicPr>
        <p:blipFill>
          <a:blip r:embed="rId4">
            <a:alphaModFix/>
          </a:blip>
          <a:stretch>
            <a:fillRect/>
          </a:stretch>
        </p:blipFill>
        <p:spPr>
          <a:xfrm>
            <a:off x="1658100" y="1783400"/>
            <a:ext cx="1712786" cy="1712800"/>
          </a:xfrm>
          <a:prstGeom prst="rect">
            <a:avLst/>
          </a:prstGeom>
          <a:noFill/>
          <a:ln>
            <a:noFill/>
          </a:ln>
        </p:spPr>
      </p:pic>
      <p:pic>
        <p:nvPicPr>
          <p:cNvPr id="83" name="Google Shape;83;p17">
            <a:hlinkClick r:id=""/>
          </p:cNvPr>
          <p:cNvPicPr preferRelativeResize="0"/>
          <p:nvPr/>
        </p:nvPicPr>
        <p:blipFill>
          <a:blip r:embed="rId5">
            <a:alphaModFix/>
          </a:blip>
          <a:stretch>
            <a:fillRect/>
          </a:stretch>
        </p:blipFill>
        <p:spPr>
          <a:xfrm>
            <a:off x="3715607" y="1783400"/>
            <a:ext cx="1712786" cy="1712800"/>
          </a:xfrm>
          <a:prstGeom prst="rect">
            <a:avLst/>
          </a:prstGeom>
          <a:noFill/>
          <a:ln>
            <a:noFill/>
          </a:ln>
        </p:spPr>
      </p:pic>
      <p:pic>
        <p:nvPicPr>
          <p:cNvPr id="84" name="Google Shape;84;p17">
            <a:hlinkClick r:id=""/>
          </p:cNvPr>
          <p:cNvPicPr preferRelativeResize="0"/>
          <p:nvPr/>
        </p:nvPicPr>
        <p:blipFill>
          <a:blip r:embed="rId6">
            <a:alphaModFix/>
          </a:blip>
          <a:stretch>
            <a:fillRect/>
          </a:stretch>
        </p:blipFill>
        <p:spPr>
          <a:xfrm>
            <a:off x="5773114" y="1783400"/>
            <a:ext cx="1712786" cy="1712800"/>
          </a:xfrm>
          <a:prstGeom prst="rect">
            <a:avLst/>
          </a:prstGeom>
          <a:noFill/>
          <a:ln>
            <a:noFill/>
          </a:ln>
        </p:spPr>
      </p:pic>
      <p:pic>
        <p:nvPicPr>
          <p:cNvPr id="85" name="Google Shape;85;p17"/>
          <p:cNvPicPr preferRelativeResize="0"/>
          <p:nvPr/>
        </p:nvPicPr>
        <p:blipFill>
          <a:blip r:embed="rId7">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8"/>
          <p:cNvSpPr txBox="1"/>
          <p:nvPr/>
        </p:nvSpPr>
        <p:spPr>
          <a:xfrm>
            <a:off x="506900" y="1960500"/>
            <a:ext cx="5232900" cy="2825100"/>
          </a:xfrm>
          <a:prstGeom prst="rect">
            <a:avLst/>
          </a:prstGeom>
          <a:noFill/>
          <a:ln>
            <a:noFill/>
          </a:ln>
        </p:spPr>
        <p:txBody>
          <a:bodyPr spcFirstLastPara="1" wrap="square" lIns="91425" tIns="91425" rIns="91425" bIns="91425" anchor="t" anchorCtr="0">
            <a:noAutofit/>
          </a:bodyPr>
          <a:lstStyle/>
          <a:p>
            <a:pPr marL="457200" lvl="0" indent="-266700" algn="l" rtl="0">
              <a:lnSpc>
                <a:spcPct val="90000"/>
              </a:lnSpc>
              <a:spcBef>
                <a:spcPts val="360"/>
              </a:spcBef>
              <a:spcAft>
                <a:spcPts val="0"/>
              </a:spcAft>
              <a:buClr>
                <a:schemeClr val="dk1"/>
              </a:buClr>
              <a:buSzPts val="1500"/>
              <a:buChar char="●"/>
            </a:pPr>
            <a:r>
              <a:rPr lang="en" sz="1500">
                <a:solidFill>
                  <a:schemeClr val="dk1"/>
                </a:solidFill>
              </a:rPr>
              <a:t>California is the leading agricultural state in the nation, producing more than 400 commodities at farms in all 58 counties across the state. California produces nearly 20 percent of the nation’s supply of milk.</a:t>
            </a:r>
            <a:endParaRPr sz="1500">
              <a:solidFill>
                <a:schemeClr val="dk1"/>
              </a:solidFill>
            </a:endParaRPr>
          </a:p>
          <a:p>
            <a:pPr marL="457200" lvl="0" indent="-171450" algn="l" rtl="0">
              <a:lnSpc>
                <a:spcPct val="90000"/>
              </a:lnSpc>
              <a:spcBef>
                <a:spcPts val="360"/>
              </a:spcBef>
              <a:spcAft>
                <a:spcPts val="0"/>
              </a:spcAft>
              <a:buNone/>
            </a:pPr>
            <a:endParaRPr sz="1500">
              <a:solidFill>
                <a:schemeClr val="dk1"/>
              </a:solidFill>
            </a:endParaRPr>
          </a:p>
          <a:p>
            <a:pPr marL="457200" lvl="0" indent="-266700" algn="l" rtl="0">
              <a:lnSpc>
                <a:spcPct val="90000"/>
              </a:lnSpc>
              <a:spcBef>
                <a:spcPts val="360"/>
              </a:spcBef>
              <a:spcAft>
                <a:spcPts val="0"/>
              </a:spcAft>
              <a:buClr>
                <a:schemeClr val="dk1"/>
              </a:buClr>
              <a:buSzPts val="1500"/>
              <a:buChar char="●"/>
            </a:pPr>
            <a:r>
              <a:rPr lang="en" sz="1500">
                <a:solidFill>
                  <a:schemeClr val="dk1"/>
                </a:solidFill>
              </a:rPr>
              <a:t>The food system includes all steps from farm to you: producing, processing, storing, transporting, purchasing and preparing food. People access food from many sources: farms, community and home gardens, farmers markets, produce stands, grocery stores and school cafeterias. Milk goes from the farm to the grocery store or school in just two days.</a:t>
            </a:r>
            <a:endParaRPr sz="800"/>
          </a:p>
        </p:txBody>
      </p:sp>
      <p:pic>
        <p:nvPicPr>
          <p:cNvPr id="91" name="Google Shape;91;p18">
            <a:hlinkClick r:id="rId4"/>
          </p:cNvPr>
          <p:cNvPicPr preferRelativeResize="0"/>
          <p:nvPr/>
        </p:nvPicPr>
        <p:blipFill>
          <a:blip r:embed="rId5">
            <a:alphaModFix/>
          </a:blip>
          <a:stretch>
            <a:fillRect/>
          </a:stretch>
        </p:blipFill>
        <p:spPr>
          <a:xfrm>
            <a:off x="5947475" y="1824263"/>
            <a:ext cx="1756508" cy="1494975"/>
          </a:xfrm>
          <a:prstGeom prst="rect">
            <a:avLst/>
          </a:prstGeom>
          <a:noFill/>
          <a:ln w="28575" cap="flat" cmpd="sng">
            <a:solidFill>
              <a:srgbClr val="4A86E8"/>
            </a:solidFill>
            <a:prstDash val="solid"/>
            <a:round/>
            <a:headEnd type="none" w="sm" len="sm"/>
            <a:tailEnd type="none" w="sm" len="sm"/>
          </a:ln>
        </p:spPr>
      </p:pic>
      <p:pic>
        <p:nvPicPr>
          <p:cNvPr id="92" name="Google Shape;92;p18">
            <a:hlinkClick r:id="rId6"/>
          </p:cNvPr>
          <p:cNvPicPr preferRelativeResize="0"/>
          <p:nvPr/>
        </p:nvPicPr>
        <p:blipFill>
          <a:blip r:embed="rId7">
            <a:alphaModFix/>
          </a:blip>
          <a:stretch>
            <a:fillRect/>
          </a:stretch>
        </p:blipFill>
        <p:spPr>
          <a:xfrm>
            <a:off x="5947475" y="3506475"/>
            <a:ext cx="1756500" cy="1220950"/>
          </a:xfrm>
          <a:prstGeom prst="rect">
            <a:avLst/>
          </a:prstGeom>
          <a:noFill/>
          <a:ln w="28575" cap="flat" cmpd="sng">
            <a:solidFill>
              <a:srgbClr val="F1C232"/>
            </a:solidFill>
            <a:prstDash val="solid"/>
            <a:round/>
            <a:headEnd type="none" w="sm" len="sm"/>
            <a:tailEnd type="none" w="sm" len="sm"/>
          </a:ln>
        </p:spPr>
      </p:pic>
      <p:sp>
        <p:nvSpPr>
          <p:cNvPr id="93" name="Google Shape;93;p18"/>
          <p:cNvSpPr txBox="1"/>
          <p:nvPr/>
        </p:nvSpPr>
        <p:spPr>
          <a:xfrm rot="554718">
            <a:off x="7827136" y="1826289"/>
            <a:ext cx="976586" cy="9990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Videos to Watch</a:t>
            </a:r>
            <a:endParaRPr/>
          </a:p>
        </p:txBody>
      </p:sp>
      <p:pic>
        <p:nvPicPr>
          <p:cNvPr id="94" name="Google Shape;94;p18"/>
          <p:cNvPicPr preferRelativeResize="0"/>
          <p:nvPr/>
        </p:nvPicPr>
        <p:blipFill>
          <a:blip r:embed="rId8">
            <a:alphaModFix/>
          </a:blip>
          <a:stretch>
            <a:fillRect/>
          </a:stretch>
        </p:blipFill>
        <p:spPr>
          <a:xfrm rot="1447865" flipH="1">
            <a:off x="8284388" y="2258267"/>
            <a:ext cx="368122" cy="819566"/>
          </a:xfrm>
          <a:prstGeom prst="rect">
            <a:avLst/>
          </a:prstGeom>
          <a:noFill/>
          <a:ln>
            <a:noFill/>
          </a:ln>
        </p:spPr>
      </p:pic>
      <p:pic>
        <p:nvPicPr>
          <p:cNvPr id="95" name="Google Shape;95;p18">
            <a:hlinkClick r:id="" action="ppaction://hlinkshowjump?jump=nextslide"/>
          </p:cNvPr>
          <p:cNvPicPr preferRelativeResize="0"/>
          <p:nvPr/>
        </p:nvPicPr>
        <p:blipFill>
          <a:blip r:embed="rId9">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p:nvPr/>
        </p:nvSpPr>
        <p:spPr>
          <a:xfrm>
            <a:off x="551625" y="2012675"/>
            <a:ext cx="5844300" cy="27507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360"/>
              </a:spcBef>
              <a:spcAft>
                <a:spcPts val="0"/>
              </a:spcAft>
              <a:buClr>
                <a:schemeClr val="dk1"/>
              </a:buClr>
              <a:buSzPts val="1400"/>
              <a:buChar char="●"/>
            </a:pPr>
            <a:r>
              <a:rPr lang="en">
                <a:solidFill>
                  <a:schemeClr val="dk1"/>
                </a:solidFill>
              </a:rPr>
              <a:t>Dairy farmers care for their animals’ needs by providing food, water, shelter and veterinary care. They also care about their local communities and demonstrate this by ongoing efforts to recycle on the farm, reuse waste products generated and reduce their environmental footprint. Americans throw away about 40% of the food produced. Food, water and manure are examples of resources that can be recycled and reused in different ways.</a:t>
            </a:r>
            <a:endParaRPr>
              <a:solidFill>
                <a:schemeClr val="dk1"/>
              </a:solidFill>
            </a:endParaRPr>
          </a:p>
          <a:p>
            <a:pPr marL="457200" lvl="0" indent="0" algn="l" rtl="0">
              <a:lnSpc>
                <a:spcPct val="90000"/>
              </a:lnSpc>
              <a:spcBef>
                <a:spcPts val="360"/>
              </a:spcBef>
              <a:spcAft>
                <a:spcPts val="0"/>
              </a:spcAft>
              <a:buNone/>
            </a:pPr>
            <a:endParaRPr>
              <a:solidFill>
                <a:schemeClr val="dk1"/>
              </a:solidFill>
            </a:endParaRPr>
          </a:p>
          <a:p>
            <a:pPr marL="457200" lvl="0" indent="-317500" algn="l" rtl="0">
              <a:lnSpc>
                <a:spcPct val="90000"/>
              </a:lnSpc>
              <a:spcBef>
                <a:spcPts val="360"/>
              </a:spcBef>
              <a:spcAft>
                <a:spcPts val="0"/>
              </a:spcAft>
              <a:buClr>
                <a:schemeClr val="dk1"/>
              </a:buClr>
              <a:buSzPts val="1400"/>
              <a:buChar char="●"/>
            </a:pPr>
            <a:r>
              <a:rPr lang="en">
                <a:solidFill>
                  <a:schemeClr val="dk1"/>
                </a:solidFill>
              </a:rPr>
              <a:t>Cow manure can produce energy. Digesters convert manure into methane gas, which convert it into electricity, which then power homes and farms. Digesters help reduce carbon emissions which helps our environment.</a:t>
            </a:r>
            <a:endParaRPr>
              <a:solidFill>
                <a:schemeClr val="dk1"/>
              </a:solidFill>
            </a:endParaRPr>
          </a:p>
          <a:p>
            <a:pPr marL="457200" lvl="0" indent="0" algn="l" rtl="0">
              <a:spcBef>
                <a:spcPts val="0"/>
              </a:spcBef>
              <a:spcAft>
                <a:spcPts val="0"/>
              </a:spcAft>
              <a:buNone/>
            </a:pPr>
            <a:endParaRPr sz="700"/>
          </a:p>
        </p:txBody>
      </p:sp>
      <p:pic>
        <p:nvPicPr>
          <p:cNvPr id="101" name="Google Shape;101;p19">
            <a:hlinkClick r:id="rId4"/>
          </p:cNvPr>
          <p:cNvPicPr preferRelativeResize="0"/>
          <p:nvPr/>
        </p:nvPicPr>
        <p:blipFill>
          <a:blip r:embed="rId5">
            <a:alphaModFix/>
          </a:blip>
          <a:stretch>
            <a:fillRect/>
          </a:stretch>
        </p:blipFill>
        <p:spPr>
          <a:xfrm rot="687122">
            <a:off x="6670331" y="1573279"/>
            <a:ext cx="1998600" cy="1399025"/>
          </a:xfrm>
          <a:prstGeom prst="rect">
            <a:avLst/>
          </a:prstGeom>
          <a:noFill/>
          <a:ln>
            <a:noFill/>
          </a:ln>
        </p:spPr>
      </p:pic>
      <p:sp>
        <p:nvSpPr>
          <p:cNvPr id="102" name="Google Shape;102;p19"/>
          <p:cNvSpPr txBox="1"/>
          <p:nvPr/>
        </p:nvSpPr>
        <p:spPr>
          <a:xfrm rot="687048">
            <a:off x="6421467" y="2990813"/>
            <a:ext cx="2033985" cy="8460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solidFill>
                  <a:schemeClr val="dk1"/>
                </a:solidFill>
              </a:rPr>
              <a:t>Visit the Mobile Dairy Classroom to explore cows and to take a virtual field trip!</a:t>
            </a:r>
            <a:endParaRPr sz="1300">
              <a:solidFill>
                <a:schemeClr val="dk1"/>
              </a:solidFill>
            </a:endParaRPr>
          </a:p>
          <a:p>
            <a:pPr marL="0" lvl="0" indent="0" algn="l" rtl="0">
              <a:spcBef>
                <a:spcPts val="0"/>
              </a:spcBef>
              <a:spcAft>
                <a:spcPts val="0"/>
              </a:spcAft>
              <a:buNone/>
            </a:pPr>
            <a:endParaRPr sz="800"/>
          </a:p>
        </p:txBody>
      </p:sp>
      <p:pic>
        <p:nvPicPr>
          <p:cNvPr id="103" name="Google Shape;103;p19"/>
          <p:cNvPicPr preferRelativeResize="0"/>
          <p:nvPr/>
        </p:nvPicPr>
        <p:blipFill>
          <a:blip r:embed="rId6">
            <a:alphaModFix/>
          </a:blip>
          <a:stretch>
            <a:fillRect/>
          </a:stretch>
        </p:blipFill>
        <p:spPr>
          <a:xfrm rot="-8947076">
            <a:off x="8424876" y="2977094"/>
            <a:ext cx="392325" cy="873458"/>
          </a:xfrm>
          <a:prstGeom prst="rect">
            <a:avLst/>
          </a:prstGeom>
          <a:noFill/>
          <a:ln>
            <a:noFill/>
          </a:ln>
        </p:spPr>
      </p:pic>
      <p:pic>
        <p:nvPicPr>
          <p:cNvPr id="104" name="Google Shape;104;p19">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915700" y="1990000"/>
            <a:ext cx="5287800" cy="25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California produces much of the country’s food, including nearly 20% of the nation’s supply of milk.</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The dairy industry plays an important role in California’s economy. </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The food system includes all steps from farm to you: producing, processing, storing, transporting, purchasing, and preparing food.</a:t>
            </a:r>
            <a:endParaRPr sz="1600">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10" name="Google Shape;110;p20"/>
          <p:cNvPicPr preferRelativeResize="0"/>
          <p:nvPr/>
        </p:nvPicPr>
        <p:blipFill>
          <a:blip r:embed="rId4">
            <a:alphaModFix/>
          </a:blip>
          <a:stretch>
            <a:fillRect/>
          </a:stretch>
        </p:blipFill>
        <p:spPr>
          <a:xfrm>
            <a:off x="386600" y="2121375"/>
            <a:ext cx="412350" cy="412350"/>
          </a:xfrm>
          <a:prstGeom prst="rect">
            <a:avLst/>
          </a:prstGeom>
          <a:noFill/>
          <a:ln>
            <a:noFill/>
          </a:ln>
        </p:spPr>
      </p:pic>
      <p:pic>
        <p:nvPicPr>
          <p:cNvPr id="111" name="Google Shape;111;p20"/>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12" name="Google Shape;112;p20"/>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13" name="Google Shape;113;p20"/>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14" name="Google Shape;114;p20"/>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115" name="Google Shape;115;p20"/>
          <p:cNvPicPr preferRelativeResize="0"/>
          <p:nvPr/>
        </p:nvPicPr>
        <p:blipFill>
          <a:blip r:embed="rId5">
            <a:alphaModFix/>
          </a:blip>
          <a:stretch>
            <a:fillRect/>
          </a:stretch>
        </p:blipFill>
        <p:spPr>
          <a:xfrm>
            <a:off x="8230000" y="1323450"/>
            <a:ext cx="501675" cy="522300"/>
          </a:xfrm>
          <a:prstGeom prst="rect">
            <a:avLst/>
          </a:prstGeom>
          <a:noFill/>
          <a:ln>
            <a:noFill/>
          </a:ln>
        </p:spPr>
      </p:pic>
      <p:pic>
        <p:nvPicPr>
          <p:cNvPr id="116" name="Google Shape;116;p20"/>
          <p:cNvPicPr preferRelativeResize="0"/>
          <p:nvPr/>
        </p:nvPicPr>
        <p:blipFill>
          <a:blip r:embed="rId4">
            <a:alphaModFix/>
          </a:blip>
          <a:stretch>
            <a:fillRect/>
          </a:stretch>
        </p:blipFill>
        <p:spPr>
          <a:xfrm>
            <a:off x="386600" y="2867975"/>
            <a:ext cx="412350" cy="412350"/>
          </a:xfrm>
          <a:prstGeom prst="rect">
            <a:avLst/>
          </a:prstGeom>
          <a:noFill/>
          <a:ln>
            <a:noFill/>
          </a:ln>
        </p:spPr>
      </p:pic>
      <p:pic>
        <p:nvPicPr>
          <p:cNvPr id="117" name="Google Shape;117;p20"/>
          <p:cNvPicPr preferRelativeResize="0"/>
          <p:nvPr/>
        </p:nvPicPr>
        <p:blipFill>
          <a:blip r:embed="rId4">
            <a:alphaModFix/>
          </a:blip>
          <a:stretch>
            <a:fillRect/>
          </a:stretch>
        </p:blipFill>
        <p:spPr>
          <a:xfrm>
            <a:off x="386600" y="3614575"/>
            <a:ext cx="412350" cy="412350"/>
          </a:xfrm>
          <a:prstGeom prst="rect">
            <a:avLst/>
          </a:prstGeom>
          <a:noFill/>
          <a:ln>
            <a:noFill/>
          </a:ln>
        </p:spPr>
      </p:pic>
      <p:pic>
        <p:nvPicPr>
          <p:cNvPr id="118" name="Google Shape;118;p2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body" idx="1"/>
          </p:nvPr>
        </p:nvSpPr>
        <p:spPr>
          <a:xfrm>
            <a:off x="891300" y="1957825"/>
            <a:ext cx="52308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People access food from sources such as farms, community and home gardens, farmers markets, produce stands, grocery stores, restaurants, and school cafeterias.</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Dairy farmers care for their animals by providing food, water, shelter, and veterinary care. Farmers also care about their local communities by recycling on the farm, reusing waste products, and reducing their environmental footprint.</a:t>
            </a:r>
            <a:endParaRPr sz="1600">
              <a:solidFill>
                <a:schemeClr val="dk1"/>
              </a:solidFill>
            </a:endParaRPr>
          </a:p>
          <a:p>
            <a:pPr marL="0" lvl="0" indent="0" algn="l" rtl="0">
              <a:spcBef>
                <a:spcPts val="1600"/>
              </a:spcBef>
              <a:spcAft>
                <a:spcPts val="1600"/>
              </a:spcAft>
              <a:buNone/>
            </a:pPr>
            <a:endParaRPr sz="1700">
              <a:solidFill>
                <a:schemeClr val="dk1"/>
              </a:solidFill>
            </a:endParaRPr>
          </a:p>
        </p:txBody>
      </p:sp>
      <p:pic>
        <p:nvPicPr>
          <p:cNvPr id="124" name="Google Shape;124;p21"/>
          <p:cNvPicPr preferRelativeResize="0"/>
          <p:nvPr/>
        </p:nvPicPr>
        <p:blipFill>
          <a:blip r:embed="rId4">
            <a:alphaModFix/>
          </a:blip>
          <a:stretch>
            <a:fillRect/>
          </a:stretch>
        </p:blipFill>
        <p:spPr>
          <a:xfrm>
            <a:off x="386600" y="3404400"/>
            <a:ext cx="412350" cy="412350"/>
          </a:xfrm>
          <a:prstGeom prst="rect">
            <a:avLst/>
          </a:prstGeom>
          <a:noFill/>
          <a:ln>
            <a:noFill/>
          </a:ln>
        </p:spPr>
      </p:pic>
      <p:pic>
        <p:nvPicPr>
          <p:cNvPr id="125" name="Google Shape;125;p21"/>
          <p:cNvPicPr preferRelativeResize="0"/>
          <p:nvPr/>
        </p:nvPicPr>
        <p:blipFill>
          <a:blip r:embed="rId4">
            <a:alphaModFix/>
          </a:blip>
          <a:stretch>
            <a:fillRect/>
          </a:stretch>
        </p:blipFill>
        <p:spPr>
          <a:xfrm>
            <a:off x="386600" y="2083425"/>
            <a:ext cx="412350" cy="412350"/>
          </a:xfrm>
          <a:prstGeom prst="rect">
            <a:avLst/>
          </a:prstGeom>
          <a:noFill/>
          <a:ln>
            <a:noFill/>
          </a:ln>
        </p:spPr>
      </p:pic>
      <p:pic>
        <p:nvPicPr>
          <p:cNvPr id="126" name="Google Shape;126;p21"/>
          <p:cNvPicPr preferRelativeResize="0"/>
          <p:nvPr/>
        </p:nvPicPr>
        <p:blipFill>
          <a:blip r:embed="rId5">
            <a:alphaModFix/>
          </a:blip>
          <a:stretch>
            <a:fillRect/>
          </a:stretch>
        </p:blipFill>
        <p:spPr>
          <a:xfrm>
            <a:off x="6948100" y="778775"/>
            <a:ext cx="501675" cy="522300"/>
          </a:xfrm>
          <a:prstGeom prst="rect">
            <a:avLst/>
          </a:prstGeom>
          <a:noFill/>
          <a:ln>
            <a:noFill/>
          </a:ln>
        </p:spPr>
      </p:pic>
      <p:pic>
        <p:nvPicPr>
          <p:cNvPr id="127" name="Google Shape;127;p21"/>
          <p:cNvPicPr preferRelativeResize="0"/>
          <p:nvPr/>
        </p:nvPicPr>
        <p:blipFill>
          <a:blip r:embed="rId5">
            <a:alphaModFix/>
          </a:blip>
          <a:stretch>
            <a:fillRect/>
          </a:stretch>
        </p:blipFill>
        <p:spPr>
          <a:xfrm>
            <a:off x="7507450" y="778775"/>
            <a:ext cx="501675" cy="522300"/>
          </a:xfrm>
          <a:prstGeom prst="rect">
            <a:avLst/>
          </a:prstGeom>
          <a:noFill/>
          <a:ln>
            <a:noFill/>
          </a:ln>
        </p:spPr>
      </p:pic>
      <p:pic>
        <p:nvPicPr>
          <p:cNvPr id="128" name="Google Shape;128;p21"/>
          <p:cNvPicPr preferRelativeResize="0"/>
          <p:nvPr/>
        </p:nvPicPr>
        <p:blipFill>
          <a:blip r:embed="rId6">
            <a:alphaModFix/>
          </a:blip>
          <a:stretch>
            <a:fillRect/>
          </a:stretch>
        </p:blipFill>
        <p:spPr>
          <a:xfrm>
            <a:off x="6516025" y="352075"/>
            <a:ext cx="349475" cy="778050"/>
          </a:xfrm>
          <a:prstGeom prst="rect">
            <a:avLst/>
          </a:prstGeom>
          <a:noFill/>
          <a:ln>
            <a:noFill/>
          </a:ln>
        </p:spPr>
      </p:pic>
      <p:sp>
        <p:nvSpPr>
          <p:cNvPr id="129" name="Google Shape;129;p21"/>
          <p:cNvSpPr txBox="1"/>
          <p:nvPr/>
        </p:nvSpPr>
        <p:spPr>
          <a:xfrm>
            <a:off x="6708688" y="10617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130" name="Google Shape;130;p2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On-screen Show (16:9)</PresentationFormat>
  <Paragraphs>122</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Angela Asch</cp:lastModifiedBy>
  <cp:revision>1</cp:revision>
  <dcterms:modified xsi:type="dcterms:W3CDTF">2020-10-12T19:14:39Z</dcterms:modified>
</cp:coreProperties>
</file>