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823302-468F-4EFB-8A10-4842C746D6A9}">
  <a:tblStyle styleId="{37823302-468F-4EFB-8A10-4842C746D6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7" d="100"/>
          <a:sy n="87" d="100"/>
        </p:scale>
        <p:origin x="68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820730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2130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6871ad390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6871ad390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707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6871ad390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6871ad390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995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6871ad390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6871ad390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499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96871ad390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96871ad390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6786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6871ad390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96871ad390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9882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96871ad390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96871ad390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7757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6871ad390_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6871ad390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416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96871ad390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96871ad390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0380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96871ad390_1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96871ad390_1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3816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96871ad390_1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96871ad390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8917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6871ad3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6871ad3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7463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96871ad390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96871ad390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7315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96871ad390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96871ad390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987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96871ad390_1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96871ad390_1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533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986175f87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986175f87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8826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96871ad390_1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96871ad390_1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1661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9dcb02d5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9dcb02d5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25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6871ad39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6871ad39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450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96871ad39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96871ad39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6609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96871ad390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96871ad390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3156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96871ad390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96871ad390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95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6871ad390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6871ad390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189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6871ad390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96871ad390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7663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6871ad390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6871ad390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0966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3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7.png"/><Relationship Id="rId7"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hyperlink" Target="https://eatfresh.org/search?search_api_views_fulltext=breakfast" TargetMode="Externa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forms.gle/6XgfPzuMdyGK6NSp7" TargetMode="External"/><Relationship Id="rId5" Type="http://schemas.openxmlformats.org/officeDocument/2006/relationships/image" Target="../media/image8.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1.xml"/><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slide" Target="slide4.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hyperlink" Target="https://www.youtube.com/watch?v=Qdc8Ng8sztQ&amp;list=PLjFF28kApSw4Cl0Mpnko9PgZF2JxHdagj&amp;index=2&amp;t=1s"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
        <p:nvSpPr>
          <p:cNvPr id="3" name="TextBox 2"/>
          <p:cNvSpPr txBox="1"/>
          <p:nvPr/>
        </p:nvSpPr>
        <p:spPr>
          <a:xfrm>
            <a:off x="7263829" y="1520575"/>
            <a:ext cx="1653399" cy="1384995"/>
          </a:xfrm>
          <a:prstGeom prst="rect">
            <a:avLst/>
          </a:prstGeom>
          <a:noFill/>
        </p:spPr>
        <p:txBody>
          <a:bodyPr wrap="square" rtlCol="0">
            <a:spAutoFit/>
          </a:bodyPr>
          <a:lstStyle/>
          <a:p>
            <a:r>
              <a:rPr lang="en-US" dirty="0" smtClean="0"/>
              <a:t>Upload this file to your class’s Google or Virtual Classroom </a:t>
            </a:r>
            <a:r>
              <a:rPr lang="en-US" i="1" dirty="0" smtClean="0"/>
              <a:t>if asked </a:t>
            </a:r>
            <a:r>
              <a:rPr lang="en-US" dirty="0" smtClean="0"/>
              <a:t>by your instructor.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pic>
        <p:nvPicPr>
          <p:cNvPr id="129" name="Google Shape;129;p22">
            <a:hlinkClick r:id="rId4" action="ppaction://hlinksldjump"/>
          </p:cNvPr>
          <p:cNvPicPr preferRelativeResize="0"/>
          <p:nvPr/>
        </p:nvPicPr>
        <p:blipFill>
          <a:blip r:embed="rId5">
            <a:alphaModFix/>
          </a:blip>
          <a:stretch>
            <a:fillRect/>
          </a:stretch>
        </p:blipFill>
        <p:spPr>
          <a:xfrm>
            <a:off x="8089375" y="4087700"/>
            <a:ext cx="741550" cy="7548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23"/>
          <p:cNvSpPr txBox="1"/>
          <p:nvPr/>
        </p:nvSpPr>
        <p:spPr>
          <a:xfrm>
            <a:off x="2732375" y="3861900"/>
            <a:ext cx="4783800" cy="99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Many foods can be combined to build a healthy breakfast.</a:t>
            </a:r>
            <a:endParaRPr sz="1800"/>
          </a:p>
        </p:txBody>
      </p:sp>
      <p:pic>
        <p:nvPicPr>
          <p:cNvPr id="135" name="Google Shape;135;p2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pic>
        <p:nvPicPr>
          <p:cNvPr id="140" name="Google Shape;140;p24">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p25"/>
          <p:cNvSpPr txBox="1">
            <a:spLocks noGrp="1"/>
          </p:cNvSpPr>
          <p:nvPr>
            <p:ph type="body" idx="1"/>
          </p:nvPr>
        </p:nvSpPr>
        <p:spPr>
          <a:xfrm>
            <a:off x="1021525" y="3031400"/>
            <a:ext cx="7677900" cy="15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Look at the 3 breakfasts pictured on the next 3 slides.  </a:t>
            </a:r>
            <a:endParaRPr b="1">
              <a:solidFill>
                <a:schemeClr val="dk1"/>
              </a:solidFill>
            </a:endParaRPr>
          </a:p>
          <a:p>
            <a:pPr marL="0" lvl="0" indent="0" algn="l" rtl="0">
              <a:spcBef>
                <a:spcPts val="1600"/>
              </a:spcBef>
              <a:spcAft>
                <a:spcPts val="1600"/>
              </a:spcAft>
              <a:buNone/>
            </a:pPr>
            <a:r>
              <a:rPr lang="en" b="1">
                <a:solidFill>
                  <a:schemeClr val="dk1"/>
                </a:solidFill>
              </a:rPr>
              <a:t>Type the food groups you see included in each breakfast picture.</a:t>
            </a:r>
            <a:endParaRPr b="1">
              <a:solidFill>
                <a:schemeClr val="dk1"/>
              </a:solidFill>
            </a:endParaRPr>
          </a:p>
        </p:txBody>
      </p:sp>
      <p:pic>
        <p:nvPicPr>
          <p:cNvPr id="146" name="Google Shape;146;p25">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26"/>
          <p:cNvSpPr txBox="1">
            <a:spLocks noGrp="1"/>
          </p:cNvSpPr>
          <p:nvPr>
            <p:ph type="body" idx="1"/>
          </p:nvPr>
        </p:nvSpPr>
        <p:spPr>
          <a:xfrm>
            <a:off x="502700" y="4144275"/>
            <a:ext cx="2204700" cy="797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400">
                <a:solidFill>
                  <a:schemeClr val="dk1"/>
                </a:solidFill>
              </a:rPr>
              <a:t>Whole-grain bread with peanut butter, banana and glass of milk </a:t>
            </a:r>
            <a:endParaRPr sz="1400">
              <a:solidFill>
                <a:schemeClr val="dk1"/>
              </a:solidFill>
            </a:endParaRPr>
          </a:p>
        </p:txBody>
      </p:sp>
      <p:sp>
        <p:nvSpPr>
          <p:cNvPr id="152" name="Google Shape;152;p26"/>
          <p:cNvSpPr txBox="1"/>
          <p:nvPr/>
        </p:nvSpPr>
        <p:spPr>
          <a:xfrm>
            <a:off x="3446650" y="2571750"/>
            <a:ext cx="544830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What food groups are included in the breakfast?</a:t>
            </a:r>
            <a:endParaRPr sz="1800"/>
          </a:p>
        </p:txBody>
      </p:sp>
      <p:pic>
        <p:nvPicPr>
          <p:cNvPr id="153" name="Google Shape;153;p26"/>
          <p:cNvPicPr preferRelativeResize="0"/>
          <p:nvPr/>
        </p:nvPicPr>
        <p:blipFill>
          <a:blip r:embed="rId4">
            <a:alphaModFix/>
          </a:blip>
          <a:stretch>
            <a:fillRect/>
          </a:stretch>
        </p:blipFill>
        <p:spPr>
          <a:xfrm>
            <a:off x="4518225" y="4410913"/>
            <a:ext cx="539200" cy="539200"/>
          </a:xfrm>
          <a:prstGeom prst="rect">
            <a:avLst/>
          </a:prstGeom>
          <a:noFill/>
          <a:ln>
            <a:noFill/>
          </a:ln>
        </p:spPr>
      </p:pic>
      <p:pic>
        <p:nvPicPr>
          <p:cNvPr id="154" name="Google Shape;154;p26"/>
          <p:cNvPicPr preferRelativeResize="0"/>
          <p:nvPr/>
        </p:nvPicPr>
        <p:blipFill>
          <a:blip r:embed="rId5">
            <a:alphaModFix/>
          </a:blip>
          <a:stretch>
            <a:fillRect/>
          </a:stretch>
        </p:blipFill>
        <p:spPr>
          <a:xfrm>
            <a:off x="5148775" y="4419375"/>
            <a:ext cx="501675" cy="522300"/>
          </a:xfrm>
          <a:prstGeom prst="rect">
            <a:avLst/>
          </a:prstGeom>
          <a:noFill/>
          <a:ln>
            <a:noFill/>
          </a:ln>
        </p:spPr>
      </p:pic>
      <p:sp>
        <p:nvSpPr>
          <p:cNvPr id="155" name="Google Shape;155;p26"/>
          <p:cNvSpPr txBox="1"/>
          <p:nvPr/>
        </p:nvSpPr>
        <p:spPr>
          <a:xfrm>
            <a:off x="3515975" y="4252250"/>
            <a:ext cx="1038300" cy="7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Is this</a:t>
            </a:r>
            <a:endParaRPr/>
          </a:p>
          <a:p>
            <a:pPr marL="0" lvl="0" indent="0" algn="l" rtl="0">
              <a:spcBef>
                <a:spcPts val="0"/>
              </a:spcBef>
              <a:spcAft>
                <a:spcPts val="0"/>
              </a:spcAft>
              <a:buClr>
                <a:schemeClr val="dk1"/>
              </a:buClr>
              <a:buSzPts val="1100"/>
              <a:buFont typeface="Arial"/>
              <a:buNone/>
            </a:pPr>
            <a:r>
              <a:rPr lang="en"/>
              <a:t>breakfast</a:t>
            </a:r>
            <a:endParaRPr/>
          </a:p>
          <a:p>
            <a:pPr marL="0" lvl="0" indent="0" algn="l" rtl="0">
              <a:spcBef>
                <a:spcPts val="0"/>
              </a:spcBef>
              <a:spcAft>
                <a:spcPts val="0"/>
              </a:spcAft>
              <a:buClr>
                <a:schemeClr val="dk1"/>
              </a:buClr>
              <a:buSzPts val="1100"/>
              <a:buFont typeface="Arial"/>
              <a:buNone/>
            </a:pPr>
            <a:r>
              <a:rPr lang="en"/>
              <a:t>balanced?</a:t>
            </a:r>
            <a:endParaRPr/>
          </a:p>
          <a:p>
            <a:pPr marL="0" lvl="0" indent="0" algn="l" rtl="0">
              <a:spcBef>
                <a:spcPts val="0"/>
              </a:spcBef>
              <a:spcAft>
                <a:spcPts val="0"/>
              </a:spcAft>
              <a:buNone/>
            </a:pPr>
            <a:endParaRPr/>
          </a:p>
        </p:txBody>
      </p:sp>
      <p:pic>
        <p:nvPicPr>
          <p:cNvPr id="156" name="Google Shape;156;p26"/>
          <p:cNvPicPr preferRelativeResize="0"/>
          <p:nvPr/>
        </p:nvPicPr>
        <p:blipFill>
          <a:blip r:embed="rId6">
            <a:alphaModFix/>
          </a:blip>
          <a:stretch>
            <a:fillRect/>
          </a:stretch>
        </p:blipFill>
        <p:spPr>
          <a:xfrm>
            <a:off x="5741800" y="4471475"/>
            <a:ext cx="456775" cy="418075"/>
          </a:xfrm>
          <a:prstGeom prst="rect">
            <a:avLst/>
          </a:prstGeom>
          <a:noFill/>
          <a:ln>
            <a:noFill/>
          </a:ln>
        </p:spPr>
      </p:pic>
      <p:pic>
        <p:nvPicPr>
          <p:cNvPr id="157" name="Google Shape;157;p26">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
        <p:nvSpPr>
          <p:cNvPr id="158" name="Google Shape;158;p26"/>
          <p:cNvSpPr/>
          <p:nvPr/>
        </p:nvSpPr>
        <p:spPr>
          <a:xfrm>
            <a:off x="3549150" y="3019250"/>
            <a:ext cx="4448700" cy="1096800"/>
          </a:xfrm>
          <a:prstGeom prst="rect">
            <a:avLst/>
          </a:prstGeom>
          <a:solidFill>
            <a:srgbClr val="FFFFFF"/>
          </a:solidFill>
          <a:ln w="19050" cap="flat" cmpd="sng">
            <a:solidFill>
              <a:srgbClr val="00AD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27"/>
          <p:cNvSpPr txBox="1">
            <a:spLocks noGrp="1"/>
          </p:cNvSpPr>
          <p:nvPr>
            <p:ph type="body" idx="1"/>
          </p:nvPr>
        </p:nvSpPr>
        <p:spPr>
          <a:xfrm>
            <a:off x="768450" y="4152725"/>
            <a:ext cx="1872600" cy="797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400">
                <a:solidFill>
                  <a:schemeClr val="dk1"/>
                </a:solidFill>
              </a:rPr>
              <a:t>Oatmeal with nuts and water</a:t>
            </a:r>
            <a:endParaRPr sz="1400">
              <a:solidFill>
                <a:schemeClr val="dk1"/>
              </a:solidFill>
            </a:endParaRPr>
          </a:p>
        </p:txBody>
      </p:sp>
      <p:sp>
        <p:nvSpPr>
          <p:cNvPr id="164" name="Google Shape;164;p27"/>
          <p:cNvSpPr txBox="1"/>
          <p:nvPr/>
        </p:nvSpPr>
        <p:spPr>
          <a:xfrm>
            <a:off x="3446650" y="2571750"/>
            <a:ext cx="544830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What food groups are included in the breakfast?</a:t>
            </a:r>
            <a:endParaRPr sz="1800"/>
          </a:p>
        </p:txBody>
      </p:sp>
      <p:pic>
        <p:nvPicPr>
          <p:cNvPr id="165" name="Google Shape;165;p27"/>
          <p:cNvPicPr preferRelativeResize="0"/>
          <p:nvPr/>
        </p:nvPicPr>
        <p:blipFill>
          <a:blip r:embed="rId4">
            <a:alphaModFix/>
          </a:blip>
          <a:stretch>
            <a:fillRect/>
          </a:stretch>
        </p:blipFill>
        <p:spPr>
          <a:xfrm>
            <a:off x="4518225" y="4410913"/>
            <a:ext cx="539200" cy="539200"/>
          </a:xfrm>
          <a:prstGeom prst="rect">
            <a:avLst/>
          </a:prstGeom>
          <a:noFill/>
          <a:ln>
            <a:noFill/>
          </a:ln>
        </p:spPr>
      </p:pic>
      <p:pic>
        <p:nvPicPr>
          <p:cNvPr id="166" name="Google Shape;166;p27"/>
          <p:cNvPicPr preferRelativeResize="0"/>
          <p:nvPr/>
        </p:nvPicPr>
        <p:blipFill>
          <a:blip r:embed="rId5">
            <a:alphaModFix/>
          </a:blip>
          <a:stretch>
            <a:fillRect/>
          </a:stretch>
        </p:blipFill>
        <p:spPr>
          <a:xfrm>
            <a:off x="5148775" y="4419375"/>
            <a:ext cx="501675" cy="522300"/>
          </a:xfrm>
          <a:prstGeom prst="rect">
            <a:avLst/>
          </a:prstGeom>
          <a:noFill/>
          <a:ln>
            <a:noFill/>
          </a:ln>
        </p:spPr>
      </p:pic>
      <p:sp>
        <p:nvSpPr>
          <p:cNvPr id="167" name="Google Shape;167;p27"/>
          <p:cNvSpPr txBox="1"/>
          <p:nvPr/>
        </p:nvSpPr>
        <p:spPr>
          <a:xfrm>
            <a:off x="3515975" y="4252250"/>
            <a:ext cx="1038300" cy="7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Is this</a:t>
            </a:r>
            <a:endParaRPr/>
          </a:p>
          <a:p>
            <a:pPr marL="0" lvl="0" indent="0" algn="l" rtl="0">
              <a:spcBef>
                <a:spcPts val="0"/>
              </a:spcBef>
              <a:spcAft>
                <a:spcPts val="0"/>
              </a:spcAft>
              <a:buNone/>
            </a:pPr>
            <a:r>
              <a:rPr lang="en"/>
              <a:t>breakfast</a:t>
            </a:r>
            <a:endParaRPr/>
          </a:p>
          <a:p>
            <a:pPr marL="0" lvl="0" indent="0" algn="l" rtl="0">
              <a:spcBef>
                <a:spcPts val="0"/>
              </a:spcBef>
              <a:spcAft>
                <a:spcPts val="0"/>
              </a:spcAft>
              <a:buNone/>
            </a:pPr>
            <a:r>
              <a:rPr lang="en"/>
              <a:t>balanced?</a:t>
            </a:r>
            <a:endParaRPr/>
          </a:p>
          <a:p>
            <a:pPr marL="0" lvl="0" indent="0" algn="l" rtl="0">
              <a:spcBef>
                <a:spcPts val="0"/>
              </a:spcBef>
              <a:spcAft>
                <a:spcPts val="0"/>
              </a:spcAft>
              <a:buNone/>
            </a:pPr>
            <a:endParaRPr/>
          </a:p>
        </p:txBody>
      </p:sp>
      <p:pic>
        <p:nvPicPr>
          <p:cNvPr id="168" name="Google Shape;168;p27"/>
          <p:cNvPicPr preferRelativeResize="0"/>
          <p:nvPr/>
        </p:nvPicPr>
        <p:blipFill>
          <a:blip r:embed="rId6">
            <a:alphaModFix/>
          </a:blip>
          <a:stretch>
            <a:fillRect/>
          </a:stretch>
        </p:blipFill>
        <p:spPr>
          <a:xfrm>
            <a:off x="5741800" y="4471475"/>
            <a:ext cx="456775" cy="418075"/>
          </a:xfrm>
          <a:prstGeom prst="rect">
            <a:avLst/>
          </a:prstGeom>
          <a:noFill/>
          <a:ln>
            <a:noFill/>
          </a:ln>
        </p:spPr>
      </p:pic>
      <p:pic>
        <p:nvPicPr>
          <p:cNvPr id="169" name="Google Shape;169;p27">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
        <p:nvSpPr>
          <p:cNvPr id="170" name="Google Shape;170;p27"/>
          <p:cNvSpPr/>
          <p:nvPr/>
        </p:nvSpPr>
        <p:spPr>
          <a:xfrm>
            <a:off x="3549150" y="3019250"/>
            <a:ext cx="4448700" cy="1096800"/>
          </a:xfrm>
          <a:prstGeom prst="rect">
            <a:avLst/>
          </a:prstGeom>
          <a:solidFill>
            <a:srgbClr val="FFFFFF"/>
          </a:solidFill>
          <a:ln w="19050" cap="flat" cmpd="sng">
            <a:solidFill>
              <a:srgbClr val="00AD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4"/>
        <p:cNvGrpSpPr/>
        <p:nvPr/>
      </p:nvGrpSpPr>
      <p:grpSpPr>
        <a:xfrm>
          <a:off x="0" y="0"/>
          <a:ext cx="0" cy="0"/>
          <a:chOff x="0" y="0"/>
          <a:chExt cx="0" cy="0"/>
        </a:xfrm>
      </p:grpSpPr>
      <p:sp>
        <p:nvSpPr>
          <p:cNvPr id="175" name="Google Shape;175;p28"/>
          <p:cNvSpPr txBox="1">
            <a:spLocks noGrp="1"/>
          </p:cNvSpPr>
          <p:nvPr>
            <p:ph type="body" idx="1"/>
          </p:nvPr>
        </p:nvSpPr>
        <p:spPr>
          <a:xfrm>
            <a:off x="768450" y="4152725"/>
            <a:ext cx="1872600" cy="797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400">
                <a:solidFill>
                  <a:schemeClr val="dk1"/>
                </a:solidFill>
              </a:rPr>
              <a:t>Vegetable and cheese omelet </a:t>
            </a:r>
            <a:endParaRPr sz="1400">
              <a:solidFill>
                <a:schemeClr val="dk1"/>
              </a:solidFill>
            </a:endParaRPr>
          </a:p>
        </p:txBody>
      </p:sp>
      <p:sp>
        <p:nvSpPr>
          <p:cNvPr id="176" name="Google Shape;176;p28"/>
          <p:cNvSpPr txBox="1"/>
          <p:nvPr/>
        </p:nvSpPr>
        <p:spPr>
          <a:xfrm>
            <a:off x="3446650" y="2571750"/>
            <a:ext cx="544830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What food groups are included in the breakfast?</a:t>
            </a:r>
            <a:endParaRPr sz="1800"/>
          </a:p>
        </p:txBody>
      </p:sp>
      <p:pic>
        <p:nvPicPr>
          <p:cNvPr id="177" name="Google Shape;177;p28"/>
          <p:cNvPicPr preferRelativeResize="0"/>
          <p:nvPr/>
        </p:nvPicPr>
        <p:blipFill>
          <a:blip r:embed="rId4">
            <a:alphaModFix/>
          </a:blip>
          <a:stretch>
            <a:fillRect/>
          </a:stretch>
        </p:blipFill>
        <p:spPr>
          <a:xfrm>
            <a:off x="4518225" y="4410913"/>
            <a:ext cx="539200" cy="539200"/>
          </a:xfrm>
          <a:prstGeom prst="rect">
            <a:avLst/>
          </a:prstGeom>
          <a:noFill/>
          <a:ln>
            <a:noFill/>
          </a:ln>
        </p:spPr>
      </p:pic>
      <p:pic>
        <p:nvPicPr>
          <p:cNvPr id="178" name="Google Shape;178;p28"/>
          <p:cNvPicPr preferRelativeResize="0"/>
          <p:nvPr/>
        </p:nvPicPr>
        <p:blipFill>
          <a:blip r:embed="rId5">
            <a:alphaModFix/>
          </a:blip>
          <a:stretch>
            <a:fillRect/>
          </a:stretch>
        </p:blipFill>
        <p:spPr>
          <a:xfrm>
            <a:off x="5148775" y="4419375"/>
            <a:ext cx="501675" cy="522300"/>
          </a:xfrm>
          <a:prstGeom prst="rect">
            <a:avLst/>
          </a:prstGeom>
          <a:noFill/>
          <a:ln>
            <a:noFill/>
          </a:ln>
        </p:spPr>
      </p:pic>
      <p:sp>
        <p:nvSpPr>
          <p:cNvPr id="179" name="Google Shape;179;p28"/>
          <p:cNvSpPr txBox="1"/>
          <p:nvPr/>
        </p:nvSpPr>
        <p:spPr>
          <a:xfrm>
            <a:off x="3515975" y="4252250"/>
            <a:ext cx="1038300" cy="7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Is this</a:t>
            </a:r>
            <a:endParaRPr/>
          </a:p>
          <a:p>
            <a:pPr marL="0" lvl="0" indent="0" algn="l" rtl="0">
              <a:spcBef>
                <a:spcPts val="0"/>
              </a:spcBef>
              <a:spcAft>
                <a:spcPts val="0"/>
              </a:spcAft>
              <a:buNone/>
            </a:pPr>
            <a:r>
              <a:rPr lang="en"/>
              <a:t>breakfast</a:t>
            </a:r>
            <a:endParaRPr/>
          </a:p>
          <a:p>
            <a:pPr marL="0" lvl="0" indent="0" algn="l" rtl="0">
              <a:spcBef>
                <a:spcPts val="0"/>
              </a:spcBef>
              <a:spcAft>
                <a:spcPts val="0"/>
              </a:spcAft>
              <a:buNone/>
            </a:pPr>
            <a:r>
              <a:rPr lang="en"/>
              <a:t>balanced?</a:t>
            </a:r>
            <a:endParaRPr/>
          </a:p>
          <a:p>
            <a:pPr marL="0" lvl="0" indent="0" algn="l" rtl="0">
              <a:spcBef>
                <a:spcPts val="0"/>
              </a:spcBef>
              <a:spcAft>
                <a:spcPts val="0"/>
              </a:spcAft>
              <a:buNone/>
            </a:pPr>
            <a:endParaRPr/>
          </a:p>
        </p:txBody>
      </p:sp>
      <p:pic>
        <p:nvPicPr>
          <p:cNvPr id="180" name="Google Shape;180;p28"/>
          <p:cNvPicPr preferRelativeResize="0"/>
          <p:nvPr/>
        </p:nvPicPr>
        <p:blipFill>
          <a:blip r:embed="rId6">
            <a:alphaModFix/>
          </a:blip>
          <a:stretch>
            <a:fillRect/>
          </a:stretch>
        </p:blipFill>
        <p:spPr>
          <a:xfrm>
            <a:off x="5741800" y="4471475"/>
            <a:ext cx="456775" cy="418075"/>
          </a:xfrm>
          <a:prstGeom prst="rect">
            <a:avLst/>
          </a:prstGeom>
          <a:noFill/>
          <a:ln>
            <a:noFill/>
          </a:ln>
        </p:spPr>
      </p:pic>
      <p:pic>
        <p:nvPicPr>
          <p:cNvPr id="181" name="Google Shape;181;p28">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
        <p:nvSpPr>
          <p:cNvPr id="182" name="Google Shape;182;p28"/>
          <p:cNvSpPr/>
          <p:nvPr/>
        </p:nvSpPr>
        <p:spPr>
          <a:xfrm>
            <a:off x="3549150" y="3019250"/>
            <a:ext cx="4448700" cy="1096800"/>
          </a:xfrm>
          <a:prstGeom prst="rect">
            <a:avLst/>
          </a:prstGeom>
          <a:solidFill>
            <a:srgbClr val="FFFFFF"/>
          </a:solidFill>
          <a:ln w="19050" cap="flat" cmpd="sng">
            <a:solidFill>
              <a:srgbClr val="00AD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29"/>
          <p:cNvSpPr txBox="1">
            <a:spLocks noGrp="1"/>
          </p:cNvSpPr>
          <p:nvPr>
            <p:ph type="body" idx="1"/>
          </p:nvPr>
        </p:nvSpPr>
        <p:spPr>
          <a:xfrm>
            <a:off x="311700" y="1960025"/>
            <a:ext cx="3591600" cy="764100"/>
          </a:xfrm>
          <a:prstGeom prst="rect">
            <a:avLst/>
          </a:prstGeom>
          <a:solidFill>
            <a:srgbClr val="F1B434"/>
          </a:solidFill>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Were there any breakfasts that were not balanced?</a:t>
            </a:r>
            <a:endParaRPr>
              <a:solidFill>
                <a:schemeClr val="dk1"/>
              </a:solidFill>
            </a:endParaRPr>
          </a:p>
        </p:txBody>
      </p:sp>
      <p:sp>
        <p:nvSpPr>
          <p:cNvPr id="188" name="Google Shape;188;p29"/>
          <p:cNvSpPr txBox="1">
            <a:spLocks noGrp="1"/>
          </p:cNvSpPr>
          <p:nvPr>
            <p:ph type="body" idx="1"/>
          </p:nvPr>
        </p:nvSpPr>
        <p:spPr>
          <a:xfrm>
            <a:off x="311700" y="2951275"/>
            <a:ext cx="3591600" cy="764100"/>
          </a:xfrm>
          <a:prstGeom prst="rect">
            <a:avLst/>
          </a:prstGeom>
          <a:solidFill>
            <a:srgbClr val="F1B434"/>
          </a:solidFill>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What food could you add to make it balanced?</a:t>
            </a:r>
            <a:endParaRPr>
              <a:solidFill>
                <a:schemeClr val="dk1"/>
              </a:solidFill>
            </a:endParaRPr>
          </a:p>
        </p:txBody>
      </p:sp>
      <p:sp>
        <p:nvSpPr>
          <p:cNvPr id="189" name="Google Shape;189;p29"/>
          <p:cNvSpPr txBox="1">
            <a:spLocks noGrp="1"/>
          </p:cNvSpPr>
          <p:nvPr>
            <p:ph type="body" idx="1"/>
          </p:nvPr>
        </p:nvSpPr>
        <p:spPr>
          <a:xfrm>
            <a:off x="311700" y="3942500"/>
            <a:ext cx="3591600" cy="764100"/>
          </a:xfrm>
          <a:prstGeom prst="rect">
            <a:avLst/>
          </a:prstGeom>
          <a:solidFill>
            <a:srgbClr val="F1B434"/>
          </a:solidFill>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What food group does that food belong to?</a:t>
            </a:r>
            <a:endParaRPr>
              <a:solidFill>
                <a:schemeClr val="dk1"/>
              </a:solidFill>
            </a:endParaRPr>
          </a:p>
        </p:txBody>
      </p:sp>
      <p:pic>
        <p:nvPicPr>
          <p:cNvPr id="190" name="Google Shape;190;p29">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
        <p:nvSpPr>
          <p:cNvPr id="191" name="Google Shape;191;p29"/>
          <p:cNvSpPr/>
          <p:nvPr/>
        </p:nvSpPr>
        <p:spPr>
          <a:xfrm>
            <a:off x="4058413" y="3908900"/>
            <a:ext cx="3795600" cy="797700"/>
          </a:xfrm>
          <a:prstGeom prst="rect">
            <a:avLst/>
          </a:prstGeom>
          <a:solidFill>
            <a:srgbClr val="FFFFFF"/>
          </a:solidFill>
          <a:ln w="19050" cap="flat" cmpd="sng">
            <a:solidFill>
              <a:srgbClr val="00AD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2" name="Google Shape;192;p29"/>
          <p:cNvSpPr/>
          <p:nvPr/>
        </p:nvSpPr>
        <p:spPr>
          <a:xfrm>
            <a:off x="4079050" y="2917675"/>
            <a:ext cx="3795600" cy="797700"/>
          </a:xfrm>
          <a:prstGeom prst="rect">
            <a:avLst/>
          </a:prstGeom>
          <a:solidFill>
            <a:srgbClr val="FFFFFF"/>
          </a:solidFill>
          <a:ln w="19050" cap="flat" cmpd="sng">
            <a:solidFill>
              <a:srgbClr val="00AD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3" name="Google Shape;193;p29"/>
          <p:cNvSpPr/>
          <p:nvPr/>
        </p:nvSpPr>
        <p:spPr>
          <a:xfrm>
            <a:off x="4079050" y="1926450"/>
            <a:ext cx="3795600" cy="797700"/>
          </a:xfrm>
          <a:prstGeom prst="rect">
            <a:avLst/>
          </a:prstGeom>
          <a:solidFill>
            <a:srgbClr val="FFFFFF"/>
          </a:solidFill>
          <a:ln w="19050" cap="flat" cmpd="sng">
            <a:solidFill>
              <a:srgbClr val="00AD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pic>
        <p:nvPicPr>
          <p:cNvPr id="198" name="Google Shape;198;p30">
            <a:hlinkClick r:id="rId4" action="ppaction://hlinksldjump"/>
          </p:cNvPr>
          <p:cNvPicPr preferRelativeResize="0"/>
          <p:nvPr/>
        </p:nvPicPr>
        <p:blipFill>
          <a:blip r:embed="rId5">
            <a:alphaModFix/>
          </a:blip>
          <a:stretch>
            <a:fillRect/>
          </a:stretch>
        </p:blipFill>
        <p:spPr>
          <a:xfrm>
            <a:off x="8089375" y="4087700"/>
            <a:ext cx="741550" cy="7548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203" name="Google Shape;203;p31"/>
          <p:cNvSpPr txBox="1">
            <a:spLocks noGrp="1"/>
          </p:cNvSpPr>
          <p:nvPr>
            <p:ph type="body" idx="1"/>
          </p:nvPr>
        </p:nvSpPr>
        <p:spPr>
          <a:xfrm>
            <a:off x="1353750" y="1910200"/>
            <a:ext cx="6303600" cy="265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b="1">
                <a:solidFill>
                  <a:srgbClr val="E57200"/>
                </a:solidFill>
              </a:rPr>
              <a:t>Instructions</a:t>
            </a:r>
            <a:endParaRPr sz="2200" b="1">
              <a:solidFill>
                <a:srgbClr val="E57200"/>
              </a:solidFill>
            </a:endParaRPr>
          </a:p>
          <a:p>
            <a:pPr marL="0" lvl="0" indent="0" algn="l" rtl="0">
              <a:spcBef>
                <a:spcPts val="1600"/>
              </a:spcBef>
              <a:spcAft>
                <a:spcPts val="0"/>
              </a:spcAft>
              <a:buClr>
                <a:schemeClr val="dk1"/>
              </a:buClr>
              <a:buSzPts val="1100"/>
              <a:buFont typeface="Arial"/>
              <a:buNone/>
            </a:pPr>
            <a:r>
              <a:rPr lang="en">
                <a:solidFill>
                  <a:schemeClr val="dk1"/>
                </a:solidFill>
              </a:rPr>
              <a:t>On the next slide, list 3 foods from 3 different food groups that you would like to eat for your own breakfast. </a:t>
            </a:r>
            <a:endParaRPr>
              <a:solidFill>
                <a:schemeClr val="dk1"/>
              </a:solidFill>
            </a:endParaRPr>
          </a:p>
          <a:p>
            <a:pPr marL="0" lvl="0" indent="0" algn="l" rtl="0">
              <a:spcBef>
                <a:spcPts val="1600"/>
              </a:spcBef>
              <a:spcAft>
                <a:spcPts val="0"/>
              </a:spcAft>
              <a:buClr>
                <a:schemeClr val="dk1"/>
              </a:buClr>
              <a:buSzPts val="1100"/>
              <a:buFont typeface="Arial"/>
              <a:buNone/>
            </a:pPr>
            <a:r>
              <a:rPr lang="en">
                <a:solidFill>
                  <a:schemeClr val="dk1"/>
                </a:solidFill>
              </a:rPr>
              <a:t>Next to each food, write the name of the food group. Ask your teacher or a family member to help you locate your school breakfast menu online. This may give you some ideas, too.</a:t>
            </a:r>
            <a:endParaRPr>
              <a:solidFill>
                <a:schemeClr val="dk1"/>
              </a:solidFill>
            </a:endParaRPr>
          </a:p>
          <a:p>
            <a:pPr marL="0" lvl="0" indent="0" algn="l" rtl="0">
              <a:spcBef>
                <a:spcPts val="1600"/>
              </a:spcBef>
              <a:spcAft>
                <a:spcPts val="1600"/>
              </a:spcAft>
              <a:buNone/>
            </a:pPr>
            <a:endParaRPr/>
          </a:p>
        </p:txBody>
      </p:sp>
      <p:pic>
        <p:nvPicPr>
          <p:cNvPr id="204" name="Google Shape;204;p31"/>
          <p:cNvPicPr preferRelativeResize="0"/>
          <p:nvPr/>
        </p:nvPicPr>
        <p:blipFill>
          <a:blip r:embed="rId4">
            <a:alphaModFix/>
          </a:blip>
          <a:stretch>
            <a:fillRect/>
          </a:stretch>
        </p:blipFill>
        <p:spPr>
          <a:xfrm>
            <a:off x="491825" y="2226000"/>
            <a:ext cx="895150" cy="1042082"/>
          </a:xfrm>
          <a:prstGeom prst="rect">
            <a:avLst/>
          </a:prstGeom>
          <a:noFill/>
          <a:ln>
            <a:noFill/>
          </a:ln>
        </p:spPr>
      </p:pic>
      <p:pic>
        <p:nvPicPr>
          <p:cNvPr id="205" name="Google Shape;205;p31"/>
          <p:cNvPicPr preferRelativeResize="0"/>
          <p:nvPr/>
        </p:nvPicPr>
        <p:blipFill>
          <a:blip r:embed="rId5">
            <a:alphaModFix/>
          </a:blip>
          <a:stretch>
            <a:fillRect/>
          </a:stretch>
        </p:blipFill>
        <p:spPr>
          <a:xfrm>
            <a:off x="515206" y="3170463"/>
            <a:ext cx="848389" cy="1015362"/>
          </a:xfrm>
          <a:prstGeom prst="rect">
            <a:avLst/>
          </a:prstGeom>
          <a:noFill/>
          <a:ln>
            <a:noFill/>
          </a:ln>
        </p:spPr>
      </p:pic>
      <p:pic>
        <p:nvPicPr>
          <p:cNvPr id="206" name="Google Shape;206;p31">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p:nvPr/>
        </p:nvSpPr>
        <p:spPr>
          <a:xfrm>
            <a:off x="0" y="1648775"/>
            <a:ext cx="5880000" cy="975900"/>
          </a:xfrm>
          <a:prstGeom prst="rect">
            <a:avLst/>
          </a:prstGeom>
          <a:solidFill>
            <a:srgbClr val="00A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txBox="1">
            <a:spLocks noGrp="1"/>
          </p:cNvSpPr>
          <p:nvPr>
            <p:ph type="body" idx="1"/>
          </p:nvPr>
        </p:nvSpPr>
        <p:spPr>
          <a:xfrm>
            <a:off x="420600" y="1648775"/>
            <a:ext cx="5846400" cy="975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rPr>
              <a:t>What foods can you choose to make a healthy breakfast?</a:t>
            </a:r>
            <a:endParaRPr sz="2400">
              <a:solidFill>
                <a:srgbClr val="FFFFFF"/>
              </a:solidFill>
            </a:endParaRPr>
          </a:p>
        </p:txBody>
      </p:sp>
      <p:sp>
        <p:nvSpPr>
          <p:cNvPr id="61" name="Google Shape;61;p14"/>
          <p:cNvSpPr/>
          <p:nvPr/>
        </p:nvSpPr>
        <p:spPr>
          <a:xfrm>
            <a:off x="0" y="2877950"/>
            <a:ext cx="4500300" cy="618000"/>
          </a:xfrm>
          <a:prstGeom prst="rect">
            <a:avLst/>
          </a:prstGeom>
          <a:solidFill>
            <a:srgbClr val="00A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txBox="1">
            <a:spLocks noGrp="1"/>
          </p:cNvSpPr>
          <p:nvPr>
            <p:ph type="body" idx="1"/>
          </p:nvPr>
        </p:nvSpPr>
        <p:spPr>
          <a:xfrm>
            <a:off x="420600" y="2877950"/>
            <a:ext cx="5846400" cy="975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rPr>
              <a:t>Why is breakfast important?</a:t>
            </a:r>
            <a:endParaRPr sz="2400">
              <a:solidFill>
                <a:srgbClr val="FFFFFF"/>
              </a:solidFill>
            </a:endParaRPr>
          </a:p>
        </p:txBody>
      </p:sp>
      <p:pic>
        <p:nvPicPr>
          <p:cNvPr id="63" name="Google Shape;63;p14">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211" name="Google Shape;211;p32"/>
          <p:cNvSpPr txBox="1">
            <a:spLocks noGrp="1"/>
          </p:cNvSpPr>
          <p:nvPr>
            <p:ph type="body" idx="1"/>
          </p:nvPr>
        </p:nvSpPr>
        <p:spPr>
          <a:xfrm>
            <a:off x="348675" y="2096850"/>
            <a:ext cx="867600" cy="39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solidFill>
                  <a:srgbClr val="E57200"/>
                </a:solidFill>
              </a:rPr>
              <a:t>Food</a:t>
            </a:r>
            <a:endParaRPr b="1">
              <a:solidFill>
                <a:srgbClr val="E57200"/>
              </a:solidFill>
            </a:endParaRPr>
          </a:p>
        </p:txBody>
      </p:sp>
      <p:sp>
        <p:nvSpPr>
          <p:cNvPr id="212" name="Google Shape;212;p32"/>
          <p:cNvSpPr txBox="1">
            <a:spLocks noGrp="1"/>
          </p:cNvSpPr>
          <p:nvPr>
            <p:ph type="body" idx="1"/>
          </p:nvPr>
        </p:nvSpPr>
        <p:spPr>
          <a:xfrm>
            <a:off x="2637150" y="1835450"/>
            <a:ext cx="5839500" cy="3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E57200"/>
                </a:solidFill>
              </a:rPr>
              <a:t>Food Group </a:t>
            </a:r>
            <a:endParaRPr b="1">
              <a:solidFill>
                <a:srgbClr val="E57200"/>
              </a:solidFill>
            </a:endParaRPr>
          </a:p>
          <a:p>
            <a:pPr marL="0" lvl="0" indent="0" algn="l" rtl="0">
              <a:lnSpc>
                <a:spcPct val="100000"/>
              </a:lnSpc>
              <a:spcBef>
                <a:spcPts val="1600"/>
              </a:spcBef>
              <a:spcAft>
                <a:spcPts val="1600"/>
              </a:spcAft>
              <a:buNone/>
            </a:pPr>
            <a:endParaRPr sz="1200" b="1">
              <a:solidFill>
                <a:schemeClr val="dk1"/>
              </a:solidFill>
            </a:endParaRPr>
          </a:p>
        </p:txBody>
      </p:sp>
      <p:sp>
        <p:nvSpPr>
          <p:cNvPr id="213" name="Google Shape;213;p32"/>
          <p:cNvSpPr txBox="1"/>
          <p:nvPr/>
        </p:nvSpPr>
        <p:spPr>
          <a:xfrm>
            <a:off x="2637150" y="2157950"/>
            <a:ext cx="5730600" cy="5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1200" b="1">
                <a:solidFill>
                  <a:schemeClr val="dk1"/>
                </a:solidFill>
              </a:rPr>
              <a:t>Use the 3 out of 5 rule by using grains + fruit or vegetable + dairy or protein.</a:t>
            </a:r>
            <a:endParaRPr/>
          </a:p>
        </p:txBody>
      </p:sp>
      <p:pic>
        <p:nvPicPr>
          <p:cNvPr id="214" name="Google Shape;214;p32">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graphicFrame>
        <p:nvGraphicFramePr>
          <p:cNvPr id="215" name="Google Shape;215;p32"/>
          <p:cNvGraphicFramePr/>
          <p:nvPr/>
        </p:nvGraphicFramePr>
        <p:xfrm>
          <a:off x="410275" y="2595200"/>
          <a:ext cx="7399250" cy="2143875"/>
        </p:xfrm>
        <a:graphic>
          <a:graphicData uri="http://schemas.openxmlformats.org/drawingml/2006/table">
            <a:tbl>
              <a:tblPr>
                <a:noFill/>
                <a:tableStyleId>{37823302-468F-4EFB-8A10-4842C746D6A9}</a:tableStyleId>
              </a:tblPr>
              <a:tblGrid>
                <a:gridCol w="2307075"/>
                <a:gridCol w="5092175"/>
              </a:tblGrid>
              <a:tr h="714625">
                <a:tc>
                  <a:txBody>
                    <a:bodyPr/>
                    <a:lstStyle/>
                    <a:p>
                      <a:pPr marL="0" lvl="0" indent="0" algn="l" rtl="0">
                        <a:spcBef>
                          <a:spcPts val="0"/>
                        </a:spcBef>
                        <a:spcAft>
                          <a:spcPts val="0"/>
                        </a:spcAft>
                        <a:buNone/>
                      </a:pPr>
                      <a:endParaRPr/>
                    </a:p>
                  </a:txBody>
                  <a:tcPr marL="91425" marR="91425" marT="91425" marB="91425">
                    <a:lnL w="19050" cap="flat" cmpd="sng">
                      <a:solidFill>
                        <a:srgbClr val="E57200"/>
                      </a:solidFill>
                      <a:prstDash val="dash"/>
                      <a:round/>
                      <a:headEnd type="none" w="sm" len="sm"/>
                      <a:tailEnd type="none" w="sm" len="sm"/>
                    </a:lnL>
                    <a:lnR w="19050" cap="flat" cmpd="sng">
                      <a:solidFill>
                        <a:srgbClr val="E57200"/>
                      </a:solidFill>
                      <a:prstDash val="dash"/>
                      <a:round/>
                      <a:headEnd type="none" w="sm" len="sm"/>
                      <a:tailEnd type="none" w="sm" len="sm"/>
                    </a:lnR>
                    <a:lnT w="19050" cap="flat" cmpd="sng">
                      <a:solidFill>
                        <a:srgbClr val="E57200"/>
                      </a:solidFill>
                      <a:prstDash val="dash"/>
                      <a:round/>
                      <a:headEnd type="none" w="sm" len="sm"/>
                      <a:tailEnd type="none" w="sm" len="sm"/>
                    </a:lnT>
                    <a:lnB w="19050" cap="flat" cmpd="sng">
                      <a:solidFill>
                        <a:srgbClr val="E57200"/>
                      </a:solidFill>
                      <a:prstDash val="dash"/>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91425" marR="91425" marT="91425" marB="91425">
                    <a:lnL w="19050" cap="flat" cmpd="sng">
                      <a:solidFill>
                        <a:srgbClr val="E57200"/>
                      </a:solidFill>
                      <a:prstDash val="dash"/>
                      <a:round/>
                      <a:headEnd type="none" w="sm" len="sm"/>
                      <a:tailEnd type="none" w="sm" len="sm"/>
                    </a:lnL>
                    <a:lnR w="19050" cap="flat" cmpd="sng">
                      <a:solidFill>
                        <a:srgbClr val="E57200"/>
                      </a:solidFill>
                      <a:prstDash val="dash"/>
                      <a:round/>
                      <a:headEnd type="none" w="sm" len="sm"/>
                      <a:tailEnd type="none" w="sm" len="sm"/>
                    </a:lnR>
                    <a:lnT w="19050" cap="flat" cmpd="sng">
                      <a:solidFill>
                        <a:srgbClr val="E57200"/>
                      </a:solidFill>
                      <a:prstDash val="dash"/>
                      <a:round/>
                      <a:headEnd type="none" w="sm" len="sm"/>
                      <a:tailEnd type="none" w="sm" len="sm"/>
                    </a:lnT>
                    <a:lnB w="19050" cap="flat" cmpd="sng">
                      <a:solidFill>
                        <a:srgbClr val="E57200"/>
                      </a:solidFill>
                      <a:prstDash val="dash"/>
                      <a:round/>
                      <a:headEnd type="none" w="sm" len="sm"/>
                      <a:tailEnd type="none" w="sm" len="sm"/>
                    </a:lnB>
                    <a:solidFill>
                      <a:schemeClr val="lt1"/>
                    </a:solidFill>
                  </a:tcPr>
                </a:tc>
              </a:tr>
              <a:tr h="714625">
                <a:tc>
                  <a:txBody>
                    <a:bodyPr/>
                    <a:lstStyle/>
                    <a:p>
                      <a:pPr marL="0" lvl="0" indent="0" algn="l" rtl="0">
                        <a:spcBef>
                          <a:spcPts val="0"/>
                        </a:spcBef>
                        <a:spcAft>
                          <a:spcPts val="0"/>
                        </a:spcAft>
                        <a:buNone/>
                      </a:pPr>
                      <a:endParaRPr/>
                    </a:p>
                  </a:txBody>
                  <a:tcPr marL="91425" marR="91425" marT="91425" marB="91425">
                    <a:lnL w="19050" cap="flat" cmpd="sng">
                      <a:solidFill>
                        <a:srgbClr val="E57200"/>
                      </a:solidFill>
                      <a:prstDash val="dash"/>
                      <a:round/>
                      <a:headEnd type="none" w="sm" len="sm"/>
                      <a:tailEnd type="none" w="sm" len="sm"/>
                    </a:lnL>
                    <a:lnR w="19050" cap="flat" cmpd="sng">
                      <a:solidFill>
                        <a:srgbClr val="E57200"/>
                      </a:solidFill>
                      <a:prstDash val="dash"/>
                      <a:round/>
                      <a:headEnd type="none" w="sm" len="sm"/>
                      <a:tailEnd type="none" w="sm" len="sm"/>
                    </a:lnR>
                    <a:lnT w="19050" cap="flat" cmpd="sng">
                      <a:solidFill>
                        <a:srgbClr val="E57200"/>
                      </a:solidFill>
                      <a:prstDash val="dash"/>
                      <a:round/>
                      <a:headEnd type="none" w="sm" len="sm"/>
                      <a:tailEnd type="none" w="sm" len="sm"/>
                    </a:lnT>
                    <a:lnB w="19050" cap="flat" cmpd="sng">
                      <a:solidFill>
                        <a:srgbClr val="E57200"/>
                      </a:solidFill>
                      <a:prstDash val="dash"/>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91425" marR="91425" marT="91425" marB="91425">
                    <a:lnL w="19050" cap="flat" cmpd="sng">
                      <a:solidFill>
                        <a:srgbClr val="E57200"/>
                      </a:solidFill>
                      <a:prstDash val="dash"/>
                      <a:round/>
                      <a:headEnd type="none" w="sm" len="sm"/>
                      <a:tailEnd type="none" w="sm" len="sm"/>
                    </a:lnL>
                    <a:lnR w="19050" cap="flat" cmpd="sng">
                      <a:solidFill>
                        <a:srgbClr val="E57200"/>
                      </a:solidFill>
                      <a:prstDash val="dash"/>
                      <a:round/>
                      <a:headEnd type="none" w="sm" len="sm"/>
                      <a:tailEnd type="none" w="sm" len="sm"/>
                    </a:lnR>
                    <a:lnT w="19050" cap="flat" cmpd="sng">
                      <a:solidFill>
                        <a:srgbClr val="E57200"/>
                      </a:solidFill>
                      <a:prstDash val="dash"/>
                      <a:round/>
                      <a:headEnd type="none" w="sm" len="sm"/>
                      <a:tailEnd type="none" w="sm" len="sm"/>
                    </a:lnT>
                    <a:lnB w="19050" cap="flat" cmpd="sng">
                      <a:solidFill>
                        <a:srgbClr val="E57200"/>
                      </a:solidFill>
                      <a:prstDash val="dash"/>
                      <a:round/>
                      <a:headEnd type="none" w="sm" len="sm"/>
                      <a:tailEnd type="none" w="sm" len="sm"/>
                    </a:lnB>
                    <a:solidFill>
                      <a:schemeClr val="lt1"/>
                    </a:solidFill>
                  </a:tcPr>
                </a:tc>
              </a:tr>
              <a:tr h="714625">
                <a:tc>
                  <a:txBody>
                    <a:bodyPr/>
                    <a:lstStyle/>
                    <a:p>
                      <a:pPr marL="0" lvl="0" indent="0" algn="l" rtl="0">
                        <a:spcBef>
                          <a:spcPts val="0"/>
                        </a:spcBef>
                        <a:spcAft>
                          <a:spcPts val="0"/>
                        </a:spcAft>
                        <a:buNone/>
                      </a:pPr>
                      <a:endParaRPr/>
                    </a:p>
                  </a:txBody>
                  <a:tcPr marL="91425" marR="91425" marT="91425" marB="91425">
                    <a:lnL w="19050" cap="flat" cmpd="sng">
                      <a:solidFill>
                        <a:srgbClr val="E57200"/>
                      </a:solidFill>
                      <a:prstDash val="dash"/>
                      <a:round/>
                      <a:headEnd type="none" w="sm" len="sm"/>
                      <a:tailEnd type="none" w="sm" len="sm"/>
                    </a:lnL>
                    <a:lnR w="19050" cap="flat" cmpd="sng">
                      <a:solidFill>
                        <a:srgbClr val="E57200"/>
                      </a:solidFill>
                      <a:prstDash val="dash"/>
                      <a:round/>
                      <a:headEnd type="none" w="sm" len="sm"/>
                      <a:tailEnd type="none" w="sm" len="sm"/>
                    </a:lnR>
                    <a:lnT w="19050" cap="flat" cmpd="sng">
                      <a:solidFill>
                        <a:srgbClr val="E57200"/>
                      </a:solidFill>
                      <a:prstDash val="dash"/>
                      <a:round/>
                      <a:headEnd type="none" w="sm" len="sm"/>
                      <a:tailEnd type="none" w="sm" len="sm"/>
                    </a:lnT>
                    <a:lnB w="19050" cap="flat" cmpd="sng">
                      <a:solidFill>
                        <a:srgbClr val="E57200"/>
                      </a:solidFill>
                      <a:prstDash val="dash"/>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91425" marR="91425" marT="91425" marB="91425">
                    <a:lnL w="19050" cap="flat" cmpd="sng">
                      <a:solidFill>
                        <a:srgbClr val="E57200"/>
                      </a:solidFill>
                      <a:prstDash val="dash"/>
                      <a:round/>
                      <a:headEnd type="none" w="sm" len="sm"/>
                      <a:tailEnd type="none" w="sm" len="sm"/>
                    </a:lnL>
                    <a:lnR w="19050" cap="flat" cmpd="sng">
                      <a:solidFill>
                        <a:srgbClr val="E57200"/>
                      </a:solidFill>
                      <a:prstDash val="dash"/>
                      <a:round/>
                      <a:headEnd type="none" w="sm" len="sm"/>
                      <a:tailEnd type="none" w="sm" len="sm"/>
                    </a:lnR>
                    <a:lnT w="19050" cap="flat" cmpd="sng">
                      <a:solidFill>
                        <a:srgbClr val="E57200"/>
                      </a:solidFill>
                      <a:prstDash val="dash"/>
                      <a:round/>
                      <a:headEnd type="none" w="sm" len="sm"/>
                      <a:tailEnd type="none" w="sm" len="sm"/>
                    </a:lnT>
                    <a:lnB w="19050" cap="flat" cmpd="sng">
                      <a:solidFill>
                        <a:srgbClr val="E57200"/>
                      </a:solidFill>
                      <a:prstDash val="dash"/>
                      <a:round/>
                      <a:headEnd type="none" w="sm" len="sm"/>
                      <a:tailEnd type="none" w="sm" len="sm"/>
                    </a:lnB>
                    <a:solidFill>
                      <a:schemeClr val="lt1"/>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311700" y="1968325"/>
            <a:ext cx="8520600" cy="124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rPr>
              <a:t>Now it is time to turn your plan into action. Share this menu with your family. Offer to help prepare this breakfast for everyone to enjoy! </a:t>
            </a:r>
            <a:endParaRPr sz="1600">
              <a:solidFill>
                <a:schemeClr val="dk1"/>
              </a:solidFill>
            </a:endParaRPr>
          </a:p>
          <a:p>
            <a:pPr marL="0" lvl="0" indent="0" algn="l" rtl="0">
              <a:spcBef>
                <a:spcPts val="1600"/>
              </a:spcBef>
              <a:spcAft>
                <a:spcPts val="1600"/>
              </a:spcAft>
              <a:buNone/>
            </a:pPr>
            <a:r>
              <a:rPr lang="en" b="1">
                <a:solidFill>
                  <a:srgbClr val="E57200"/>
                </a:solidFill>
              </a:rPr>
              <a:t>At home you can help with breakfast by:</a:t>
            </a:r>
            <a:endParaRPr b="1">
              <a:solidFill>
                <a:srgbClr val="E57200"/>
              </a:solidFill>
            </a:endParaRPr>
          </a:p>
        </p:txBody>
      </p:sp>
      <p:pic>
        <p:nvPicPr>
          <p:cNvPr id="221" name="Google Shape;221;p3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
        <p:nvSpPr>
          <p:cNvPr id="222" name="Google Shape;222;p33"/>
          <p:cNvSpPr/>
          <p:nvPr/>
        </p:nvSpPr>
        <p:spPr>
          <a:xfrm>
            <a:off x="431325" y="3278050"/>
            <a:ext cx="7307700" cy="1429500"/>
          </a:xfrm>
          <a:prstGeom prst="rect">
            <a:avLst/>
          </a:prstGeom>
          <a:solidFill>
            <a:schemeClr val="lt1"/>
          </a:solidFill>
          <a:ln w="19050" cap="flat" cmpd="sng">
            <a:solidFill>
              <a:srgbClr val="E572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pic>
        <p:nvPicPr>
          <p:cNvPr id="227" name="Google Shape;227;p34">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
        <p:nvSpPr>
          <p:cNvPr id="228" name="Google Shape;228;p34"/>
          <p:cNvSpPr txBox="1"/>
          <p:nvPr/>
        </p:nvSpPr>
        <p:spPr>
          <a:xfrm>
            <a:off x="475250" y="1688950"/>
            <a:ext cx="4340400" cy="96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b="1"/>
              <a:t>Think of a complete breakfast that includes 3 out of 5 food groups. The 5 food groups help your body learn, play, and grow. </a:t>
            </a:r>
            <a:endParaRPr b="1"/>
          </a:p>
          <a:p>
            <a:pPr marL="0" lvl="0" indent="0" algn="l" rtl="0">
              <a:spcBef>
                <a:spcPts val="1200"/>
              </a:spcBef>
              <a:spcAft>
                <a:spcPts val="0"/>
              </a:spcAft>
              <a:buNone/>
            </a:pPr>
            <a:endParaRPr sz="1600" b="1"/>
          </a:p>
        </p:txBody>
      </p:sp>
      <p:sp>
        <p:nvSpPr>
          <p:cNvPr id="229" name="Google Shape;229;p34"/>
          <p:cNvSpPr txBox="1"/>
          <p:nvPr/>
        </p:nvSpPr>
        <p:spPr>
          <a:xfrm>
            <a:off x="475250" y="2650150"/>
            <a:ext cx="5145300" cy="199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b="1"/>
              <a:t>Dairy</a:t>
            </a:r>
            <a:r>
              <a:rPr lang="en"/>
              <a:t> helps build strong bones and teeth = squat jumps</a:t>
            </a:r>
            <a:endParaRPr/>
          </a:p>
          <a:p>
            <a:pPr marL="0" lvl="0" indent="0" algn="l" rtl="0">
              <a:lnSpc>
                <a:spcPct val="100000"/>
              </a:lnSpc>
              <a:spcBef>
                <a:spcPts val="1200"/>
              </a:spcBef>
              <a:spcAft>
                <a:spcPts val="0"/>
              </a:spcAft>
              <a:buNone/>
            </a:pPr>
            <a:r>
              <a:rPr lang="en" b="1"/>
              <a:t>Vegetables </a:t>
            </a:r>
            <a:r>
              <a:rPr lang="en"/>
              <a:t>support healthy skin and eyes = plank</a:t>
            </a:r>
            <a:endParaRPr/>
          </a:p>
          <a:p>
            <a:pPr marL="0" lvl="0" indent="0" algn="l" rtl="0">
              <a:lnSpc>
                <a:spcPct val="100000"/>
              </a:lnSpc>
              <a:spcBef>
                <a:spcPts val="1200"/>
              </a:spcBef>
              <a:spcAft>
                <a:spcPts val="0"/>
              </a:spcAft>
              <a:buNone/>
            </a:pPr>
            <a:r>
              <a:rPr lang="en" b="1"/>
              <a:t>Fruits</a:t>
            </a:r>
            <a:r>
              <a:rPr lang="en"/>
              <a:t> aid in healing = downward-facing dog to snake pose</a:t>
            </a:r>
            <a:endParaRPr/>
          </a:p>
          <a:p>
            <a:pPr marL="0" lvl="0" indent="0" algn="l" rtl="0">
              <a:lnSpc>
                <a:spcPct val="100000"/>
              </a:lnSpc>
              <a:spcBef>
                <a:spcPts val="1200"/>
              </a:spcBef>
              <a:spcAft>
                <a:spcPts val="0"/>
              </a:spcAft>
              <a:buNone/>
            </a:pPr>
            <a:r>
              <a:rPr lang="en" b="1"/>
              <a:t>Grains</a:t>
            </a:r>
            <a:r>
              <a:rPr lang="en"/>
              <a:t> give the body energy = burpees</a:t>
            </a:r>
            <a:endParaRPr/>
          </a:p>
          <a:p>
            <a:pPr marL="0" lvl="0" indent="0" algn="l" rtl="0">
              <a:lnSpc>
                <a:spcPct val="100000"/>
              </a:lnSpc>
              <a:spcBef>
                <a:spcPts val="1200"/>
              </a:spcBef>
              <a:spcAft>
                <a:spcPts val="0"/>
              </a:spcAft>
              <a:buNone/>
            </a:pPr>
            <a:r>
              <a:rPr lang="en" b="1"/>
              <a:t>Protein </a:t>
            </a:r>
            <a:r>
              <a:rPr lang="en"/>
              <a:t>builds strong muscles = push-ups</a:t>
            </a:r>
            <a:endParaRPr/>
          </a:p>
          <a:p>
            <a:pPr marL="0" lvl="0" indent="0" algn="l" rtl="0">
              <a:lnSpc>
                <a:spcPct val="100000"/>
              </a:lnSpc>
              <a:spcBef>
                <a:spcPts val="1200"/>
              </a:spcBef>
              <a:spcAft>
                <a:spcPts val="0"/>
              </a:spcAft>
              <a:buClr>
                <a:schemeClr val="dk1"/>
              </a:buClr>
              <a:buSzPts val="1100"/>
              <a:buFont typeface="Arial"/>
              <a:buNone/>
            </a:pPr>
            <a:endParaRPr sz="1700"/>
          </a:p>
          <a:p>
            <a:pPr marL="0" lvl="0" indent="0" algn="l" rtl="0">
              <a:spcBef>
                <a:spcPts val="1200"/>
              </a:spcBef>
              <a:spcAft>
                <a:spcPts val="0"/>
              </a:spcAft>
              <a:buNone/>
            </a:pPr>
            <a:endParaRPr/>
          </a:p>
        </p:txBody>
      </p:sp>
      <p:pic>
        <p:nvPicPr>
          <p:cNvPr id="230" name="Google Shape;230;p34"/>
          <p:cNvPicPr preferRelativeResize="0"/>
          <p:nvPr/>
        </p:nvPicPr>
        <p:blipFill>
          <a:blip r:embed="rId5">
            <a:alphaModFix/>
          </a:blip>
          <a:stretch>
            <a:fillRect/>
          </a:stretch>
        </p:blipFill>
        <p:spPr>
          <a:xfrm rot="809844">
            <a:off x="5721472" y="3735043"/>
            <a:ext cx="830810" cy="645643"/>
          </a:xfrm>
          <a:prstGeom prst="rect">
            <a:avLst/>
          </a:prstGeom>
          <a:noFill/>
          <a:ln>
            <a:noFill/>
          </a:ln>
        </p:spPr>
      </p:pic>
      <p:pic>
        <p:nvPicPr>
          <p:cNvPr id="231" name="Google Shape;231;p34"/>
          <p:cNvPicPr preferRelativeResize="0"/>
          <p:nvPr/>
        </p:nvPicPr>
        <p:blipFill>
          <a:blip r:embed="rId6">
            <a:alphaModFix/>
          </a:blip>
          <a:stretch>
            <a:fillRect/>
          </a:stretch>
        </p:blipFill>
        <p:spPr>
          <a:xfrm rot="-9154049">
            <a:off x="6604643" y="4203659"/>
            <a:ext cx="291739" cy="649532"/>
          </a:xfrm>
          <a:prstGeom prst="rect">
            <a:avLst/>
          </a:prstGeom>
          <a:noFill/>
          <a:ln>
            <a:noFill/>
          </a:ln>
        </p:spPr>
      </p:pic>
      <p:sp>
        <p:nvSpPr>
          <p:cNvPr id="232" name="Google Shape;232;p34"/>
          <p:cNvSpPr txBox="1"/>
          <p:nvPr/>
        </p:nvSpPr>
        <p:spPr>
          <a:xfrm>
            <a:off x="5523150" y="1688950"/>
            <a:ext cx="3345300" cy="208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b="1"/>
              <a:t>Which food group makes up the biggest part of your breakfast? Do 15 repetitions of that exercise without stopping. For your second food, do 10 repetitions. For the last food, do 5 repetitions. Repeat 3 times.</a:t>
            </a:r>
            <a:endParaRPr b="1"/>
          </a:p>
          <a:p>
            <a:pPr marL="0" lvl="0" indent="0" algn="l" rtl="0">
              <a:spcBef>
                <a:spcPts val="1200"/>
              </a:spcBef>
              <a:spcAft>
                <a:spcPts val="0"/>
              </a:spcAft>
              <a:buNone/>
            </a:pPr>
            <a:endParaRPr>
              <a:solidFill>
                <a:schemeClr val="dk1"/>
              </a:solidFill>
            </a:endParaRPr>
          </a:p>
        </p:txBody>
      </p:sp>
      <p:sp>
        <p:nvSpPr>
          <p:cNvPr id="233" name="Google Shape;233;p34"/>
          <p:cNvSpPr txBox="1"/>
          <p:nvPr/>
        </p:nvSpPr>
        <p:spPr>
          <a:xfrm rot="833763">
            <a:off x="5256676" y="4346057"/>
            <a:ext cx="1516483" cy="6177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E57200"/>
                </a:solidFill>
              </a:rPr>
              <a:t>Watch how to do the exercises!</a:t>
            </a:r>
            <a:endParaRPr sz="1200" b="1">
              <a:solidFill>
                <a:srgbClr val="E572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7"/>
        <p:cNvGrpSpPr/>
        <p:nvPr/>
      </p:nvGrpSpPr>
      <p:grpSpPr>
        <a:xfrm>
          <a:off x="0" y="0"/>
          <a:ext cx="0" cy="0"/>
          <a:chOff x="0" y="0"/>
          <a:chExt cx="0" cy="0"/>
        </a:xfrm>
      </p:grpSpPr>
      <p:sp>
        <p:nvSpPr>
          <p:cNvPr id="238" name="Google Shape;238;p35"/>
          <p:cNvSpPr txBox="1"/>
          <p:nvPr/>
        </p:nvSpPr>
        <p:spPr>
          <a:xfrm>
            <a:off x="3216500" y="1773650"/>
            <a:ext cx="5449800" cy="293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 sz="1500" b="1">
                <a:solidFill>
                  <a:schemeClr val="dk1"/>
                </a:solidFill>
              </a:rPr>
              <a:t>Example:</a:t>
            </a:r>
            <a:endParaRPr sz="1500" b="1">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sz="1500">
                <a:solidFill>
                  <a:schemeClr val="dk1"/>
                </a:solidFill>
              </a:rPr>
              <a:t>A complete breakfast could be peanut butter toast with milk.</a:t>
            </a:r>
            <a:endParaRPr sz="150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sz="1500">
                <a:solidFill>
                  <a:schemeClr val="dk1"/>
                </a:solidFill>
              </a:rPr>
              <a:t>Milk = Dairy: Do 15 squat jumps.</a:t>
            </a:r>
            <a:endParaRPr sz="150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sz="1500">
                <a:solidFill>
                  <a:schemeClr val="dk1"/>
                </a:solidFill>
              </a:rPr>
              <a:t>Peanut Butter = Protein: Do 10 push-ups.</a:t>
            </a:r>
            <a:endParaRPr sz="150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sz="1500">
                <a:solidFill>
                  <a:schemeClr val="dk1"/>
                </a:solidFill>
              </a:rPr>
              <a:t>Toast = Grains: Do 5 burpees.</a:t>
            </a:r>
            <a:endParaRPr sz="150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sz="1500">
                <a:solidFill>
                  <a:schemeClr val="dk1"/>
                </a:solidFill>
              </a:rPr>
              <a:t>Repeat 3 times.</a:t>
            </a:r>
            <a:endParaRPr sz="1500">
              <a:solidFill>
                <a:schemeClr val="dk1"/>
              </a:solidFill>
            </a:endParaRPr>
          </a:p>
          <a:p>
            <a:pPr marL="0" lvl="0" indent="0" algn="l" rtl="0">
              <a:lnSpc>
                <a:spcPct val="100000"/>
              </a:lnSpc>
              <a:spcBef>
                <a:spcPts val="1200"/>
              </a:spcBef>
              <a:spcAft>
                <a:spcPts val="0"/>
              </a:spcAft>
              <a:buNone/>
            </a:pPr>
            <a:endParaRPr sz="1800"/>
          </a:p>
        </p:txBody>
      </p:sp>
      <p:pic>
        <p:nvPicPr>
          <p:cNvPr id="239" name="Google Shape;239;p35">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Google Shape;244;p36"/>
          <p:cNvSpPr txBox="1">
            <a:spLocks noGrp="1"/>
          </p:cNvSpPr>
          <p:nvPr>
            <p:ph type="body" idx="1"/>
          </p:nvPr>
        </p:nvSpPr>
        <p:spPr>
          <a:xfrm rot="-693579">
            <a:off x="295107" y="3695820"/>
            <a:ext cx="2362418" cy="582412"/>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400">
                <a:solidFill>
                  <a:schemeClr val="dk1"/>
                </a:solidFill>
              </a:rPr>
              <a:t>Check out these tasty breakfast recipes.</a:t>
            </a:r>
            <a:endParaRPr sz="1400">
              <a:solidFill>
                <a:schemeClr val="dk1"/>
              </a:solidFill>
            </a:endParaRPr>
          </a:p>
        </p:txBody>
      </p:sp>
      <p:pic>
        <p:nvPicPr>
          <p:cNvPr id="245" name="Google Shape;245;p36"/>
          <p:cNvPicPr preferRelativeResize="0"/>
          <p:nvPr/>
        </p:nvPicPr>
        <p:blipFill>
          <a:blip r:embed="rId4">
            <a:alphaModFix/>
          </a:blip>
          <a:stretch>
            <a:fillRect/>
          </a:stretch>
        </p:blipFill>
        <p:spPr>
          <a:xfrm rot="-2994219">
            <a:off x="1265300" y="4210775"/>
            <a:ext cx="349475" cy="778050"/>
          </a:xfrm>
          <a:prstGeom prst="rect">
            <a:avLst/>
          </a:prstGeom>
          <a:noFill/>
          <a:ln>
            <a:noFill/>
          </a:ln>
        </p:spPr>
      </p:pic>
      <p:pic>
        <p:nvPicPr>
          <p:cNvPr id="246" name="Google Shape;246;p36">
            <a:hlinkClick r:id="rId5"/>
          </p:cNvPr>
          <p:cNvPicPr preferRelativeResize="0"/>
          <p:nvPr/>
        </p:nvPicPr>
        <p:blipFill>
          <a:blip r:embed="rId6">
            <a:alphaModFix/>
          </a:blip>
          <a:stretch>
            <a:fillRect/>
          </a:stretch>
        </p:blipFill>
        <p:spPr>
          <a:xfrm>
            <a:off x="2304497" y="3650175"/>
            <a:ext cx="2055725" cy="1230975"/>
          </a:xfrm>
          <a:prstGeom prst="rect">
            <a:avLst/>
          </a:prstGeom>
          <a:noFill/>
          <a:ln>
            <a:noFill/>
          </a:ln>
        </p:spPr>
      </p:pic>
      <p:pic>
        <p:nvPicPr>
          <p:cNvPr id="247" name="Google Shape;247;p36">
            <a:hlinkClick r:id="rId7" action="ppaction://hlinksldjump"/>
          </p:cNvPr>
          <p:cNvPicPr preferRelativeResize="0"/>
          <p:nvPr/>
        </p:nvPicPr>
        <p:blipFill>
          <a:blip r:embed="rId8">
            <a:alphaModFix/>
          </a:blip>
          <a:stretch>
            <a:fillRect/>
          </a:stretch>
        </p:blipFill>
        <p:spPr>
          <a:xfrm>
            <a:off x="8089375" y="4087700"/>
            <a:ext cx="741550" cy="75480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1"/>
        <p:cNvGrpSpPr/>
        <p:nvPr/>
      </p:nvGrpSpPr>
      <p:grpSpPr>
        <a:xfrm>
          <a:off x="0" y="0"/>
          <a:ext cx="0" cy="0"/>
          <a:chOff x="0" y="0"/>
          <a:chExt cx="0" cy="0"/>
        </a:xfrm>
      </p:grpSpPr>
      <p:pic>
        <p:nvPicPr>
          <p:cNvPr id="252" name="Google Shape;252;p37">
            <a:hlinkClick r:id="rId4" action="ppaction://hlinksldjump"/>
          </p:cNvPr>
          <p:cNvPicPr preferRelativeResize="0"/>
          <p:nvPr/>
        </p:nvPicPr>
        <p:blipFill>
          <a:blip r:embed="rId5">
            <a:alphaModFix/>
          </a:blip>
          <a:stretch>
            <a:fillRect/>
          </a:stretch>
        </p:blipFill>
        <p:spPr>
          <a:xfrm>
            <a:off x="8089375" y="4087700"/>
            <a:ext cx="741550" cy="754800"/>
          </a:xfrm>
          <a:prstGeom prst="rect">
            <a:avLst/>
          </a:prstGeom>
          <a:noFill/>
          <a:ln>
            <a:noFill/>
          </a:ln>
        </p:spPr>
      </p:pic>
      <p:sp>
        <p:nvSpPr>
          <p:cNvPr id="253" name="Google Shape;253;p37"/>
          <p:cNvSpPr txBox="1"/>
          <p:nvPr/>
        </p:nvSpPr>
        <p:spPr>
          <a:xfrm>
            <a:off x="644625" y="1933850"/>
            <a:ext cx="7990500" cy="1544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37"/>
          <p:cNvSpPr txBox="1"/>
          <p:nvPr/>
        </p:nvSpPr>
        <p:spPr>
          <a:xfrm>
            <a:off x="550600" y="2081575"/>
            <a:ext cx="8084400" cy="1342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1"/>
              </a:buClr>
              <a:buSzPts val="1100"/>
              <a:buFont typeface="Arial"/>
              <a:buNone/>
            </a:pPr>
            <a:r>
              <a:rPr lang="en" b="1">
                <a:solidFill>
                  <a:srgbClr val="202124"/>
                </a:solidFill>
                <a:highlight>
                  <a:srgbClr val="FFFFFF"/>
                </a:highlight>
              </a:rPr>
              <a:t>Take this short </a:t>
            </a:r>
            <a:r>
              <a:rPr lang="en" b="1" u="sng">
                <a:solidFill>
                  <a:schemeClr val="hlink"/>
                </a:solidFill>
                <a:highlight>
                  <a:srgbClr val="FFFFFF"/>
                </a:highlight>
                <a:hlinkClick r:id="rId6"/>
              </a:rPr>
              <a:t>Knowledge Check</a:t>
            </a:r>
            <a:r>
              <a:rPr lang="en" b="1">
                <a:solidFill>
                  <a:srgbClr val="202124"/>
                </a:solidFill>
                <a:highlight>
                  <a:srgbClr val="FFFFFF"/>
                </a:highlight>
              </a:rPr>
              <a:t> to share what you learned.  </a:t>
            </a:r>
            <a:endParaRPr b="1" u="sng">
              <a:solidFill>
                <a:schemeClr val="hlink"/>
              </a:solidFill>
              <a:highlight>
                <a:srgbClr val="FFFFFF"/>
              </a:highlight>
            </a:endParaRPr>
          </a:p>
          <a:p>
            <a:pPr marL="0" lvl="0" indent="0" algn="l" rtl="0">
              <a:spcBef>
                <a:spcPts val="1200"/>
              </a:spcBef>
              <a:spcAft>
                <a:spcPts val="0"/>
              </a:spcAft>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pic>
        <p:nvPicPr>
          <p:cNvPr id="68" name="Google Shape;68;p15">
            <a:hlinkClick r:id="rId4" action="ppaction://hlinksldjump"/>
          </p:cNvPr>
          <p:cNvPicPr preferRelativeResize="0"/>
          <p:nvPr/>
        </p:nvPicPr>
        <p:blipFill>
          <a:blip r:embed="rId5">
            <a:alphaModFix/>
          </a:blip>
          <a:stretch>
            <a:fillRect/>
          </a:stretch>
        </p:blipFill>
        <p:spPr>
          <a:xfrm>
            <a:off x="1658100" y="1783400"/>
            <a:ext cx="1712786" cy="1712800"/>
          </a:xfrm>
          <a:prstGeom prst="rect">
            <a:avLst/>
          </a:prstGeom>
          <a:noFill/>
          <a:ln>
            <a:noFill/>
          </a:ln>
        </p:spPr>
      </p:pic>
      <p:pic>
        <p:nvPicPr>
          <p:cNvPr id="69" name="Google Shape;69;p15">
            <a:hlinkClick r:id="rId6" action="ppaction://hlinksldjump"/>
          </p:cNvPr>
          <p:cNvPicPr preferRelativeResize="0"/>
          <p:nvPr/>
        </p:nvPicPr>
        <p:blipFill>
          <a:blip r:embed="rId7">
            <a:alphaModFix/>
          </a:blip>
          <a:stretch>
            <a:fillRect/>
          </a:stretch>
        </p:blipFill>
        <p:spPr>
          <a:xfrm>
            <a:off x="3715607" y="1783400"/>
            <a:ext cx="1712786" cy="1712800"/>
          </a:xfrm>
          <a:prstGeom prst="rect">
            <a:avLst/>
          </a:prstGeom>
          <a:noFill/>
          <a:ln>
            <a:noFill/>
          </a:ln>
        </p:spPr>
      </p:pic>
      <p:pic>
        <p:nvPicPr>
          <p:cNvPr id="70" name="Google Shape;70;p15">
            <a:hlinkClick r:id="rId8" action="ppaction://hlinksldjump"/>
          </p:cNvPr>
          <p:cNvPicPr preferRelativeResize="0"/>
          <p:nvPr/>
        </p:nvPicPr>
        <p:blipFill>
          <a:blip r:embed="rId9">
            <a:alphaModFix/>
          </a:blip>
          <a:stretch>
            <a:fillRect/>
          </a:stretch>
        </p:blipFill>
        <p:spPr>
          <a:xfrm>
            <a:off x="5773114" y="1783400"/>
            <a:ext cx="1712786" cy="1712800"/>
          </a:xfrm>
          <a:prstGeom prst="rect">
            <a:avLst/>
          </a:prstGeom>
          <a:noFill/>
          <a:ln>
            <a:noFill/>
          </a:ln>
        </p:spPr>
      </p:pic>
      <p:pic>
        <p:nvPicPr>
          <p:cNvPr id="71" name="Google Shape;71;p15"/>
          <p:cNvPicPr preferRelativeResize="0"/>
          <p:nvPr/>
        </p:nvPicPr>
        <p:blipFill>
          <a:blip r:embed="rId10">
            <a:alphaModFix/>
          </a:blip>
          <a:stretch>
            <a:fillRect/>
          </a:stretch>
        </p:blipFill>
        <p:spPr>
          <a:xfrm>
            <a:off x="8089375" y="4087700"/>
            <a:ext cx="741550" cy="7548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body" idx="1"/>
          </p:nvPr>
        </p:nvSpPr>
        <p:spPr>
          <a:xfrm>
            <a:off x="968300" y="2064475"/>
            <a:ext cx="4266000" cy="27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rPr>
              <a:t>Breakfast is the first fuel of the day. Starting the day with breakfast is a healthy habit that helps you learn, play, and grow.</a:t>
            </a:r>
            <a:endParaRPr sz="1600">
              <a:solidFill>
                <a:schemeClr val="dk1"/>
              </a:solidFill>
            </a:endParaRPr>
          </a:p>
          <a:p>
            <a:pPr marL="0" lvl="0" indent="0" algn="l" rtl="0">
              <a:spcBef>
                <a:spcPts val="1600"/>
              </a:spcBef>
              <a:spcAft>
                <a:spcPts val="0"/>
              </a:spcAft>
              <a:buClr>
                <a:schemeClr val="dk1"/>
              </a:buClr>
              <a:buSzPts val="1100"/>
              <a:buFont typeface="Arial"/>
              <a:buNone/>
            </a:pPr>
            <a:r>
              <a:rPr lang="en" sz="1600">
                <a:solidFill>
                  <a:schemeClr val="dk1"/>
                </a:solidFill>
              </a:rPr>
              <a:t>It is important to eat breakfast every day. Choosing foods from 3 different food groups (Dairy, Vegetables, Fruits, Grains, and Protein) helps give you energy and feel full longer. </a:t>
            </a:r>
            <a:endParaRPr sz="1600">
              <a:solidFill>
                <a:schemeClr val="dk1"/>
              </a:solidFill>
            </a:endParaRPr>
          </a:p>
          <a:p>
            <a:pPr marL="0" lvl="0" indent="0" algn="l" rtl="0">
              <a:spcBef>
                <a:spcPts val="1600"/>
              </a:spcBef>
              <a:spcAft>
                <a:spcPts val="1600"/>
              </a:spcAft>
              <a:buNone/>
            </a:pPr>
            <a:endParaRPr/>
          </a:p>
        </p:txBody>
      </p:sp>
      <p:pic>
        <p:nvPicPr>
          <p:cNvPr id="77" name="Google Shape;77;p16"/>
          <p:cNvPicPr preferRelativeResize="0"/>
          <p:nvPr/>
        </p:nvPicPr>
        <p:blipFill>
          <a:blip r:embed="rId4">
            <a:alphaModFix/>
          </a:blip>
          <a:stretch>
            <a:fillRect/>
          </a:stretch>
        </p:blipFill>
        <p:spPr>
          <a:xfrm>
            <a:off x="454550" y="2220400"/>
            <a:ext cx="412350" cy="412350"/>
          </a:xfrm>
          <a:prstGeom prst="rect">
            <a:avLst/>
          </a:prstGeom>
          <a:noFill/>
          <a:ln>
            <a:noFill/>
          </a:ln>
        </p:spPr>
      </p:pic>
      <p:pic>
        <p:nvPicPr>
          <p:cNvPr id="78" name="Google Shape;78;p16"/>
          <p:cNvPicPr preferRelativeResize="0"/>
          <p:nvPr/>
        </p:nvPicPr>
        <p:blipFill>
          <a:blip r:embed="rId4">
            <a:alphaModFix/>
          </a:blip>
          <a:stretch>
            <a:fillRect/>
          </a:stretch>
        </p:blipFill>
        <p:spPr>
          <a:xfrm>
            <a:off x="454550" y="3251350"/>
            <a:ext cx="412350" cy="412350"/>
          </a:xfrm>
          <a:prstGeom prst="rect">
            <a:avLst/>
          </a:prstGeom>
          <a:noFill/>
          <a:ln>
            <a:noFill/>
          </a:ln>
        </p:spPr>
      </p:pic>
      <p:pic>
        <p:nvPicPr>
          <p:cNvPr id="79" name="Google Shape;79;p16"/>
          <p:cNvPicPr preferRelativeResize="0"/>
          <p:nvPr/>
        </p:nvPicPr>
        <p:blipFill>
          <a:blip r:embed="rId5">
            <a:alphaModFix/>
          </a:blip>
          <a:stretch>
            <a:fillRect/>
          </a:stretch>
        </p:blipFill>
        <p:spPr>
          <a:xfrm>
            <a:off x="7064350" y="1323450"/>
            <a:ext cx="501675" cy="522300"/>
          </a:xfrm>
          <a:prstGeom prst="rect">
            <a:avLst/>
          </a:prstGeom>
          <a:noFill/>
          <a:ln>
            <a:noFill/>
          </a:ln>
        </p:spPr>
      </p:pic>
      <p:pic>
        <p:nvPicPr>
          <p:cNvPr id="80" name="Google Shape;80;p16"/>
          <p:cNvPicPr preferRelativeResize="0"/>
          <p:nvPr/>
        </p:nvPicPr>
        <p:blipFill>
          <a:blip r:embed="rId5">
            <a:alphaModFix/>
          </a:blip>
          <a:stretch>
            <a:fillRect/>
          </a:stretch>
        </p:blipFill>
        <p:spPr>
          <a:xfrm>
            <a:off x="7623700" y="1323450"/>
            <a:ext cx="501675" cy="522300"/>
          </a:xfrm>
          <a:prstGeom prst="rect">
            <a:avLst/>
          </a:prstGeom>
          <a:noFill/>
          <a:ln>
            <a:noFill/>
          </a:ln>
        </p:spPr>
      </p:pic>
      <p:pic>
        <p:nvPicPr>
          <p:cNvPr id="81" name="Google Shape;81;p16"/>
          <p:cNvPicPr preferRelativeResize="0"/>
          <p:nvPr/>
        </p:nvPicPr>
        <p:blipFill>
          <a:blip r:embed="rId6">
            <a:alphaModFix/>
          </a:blip>
          <a:stretch>
            <a:fillRect/>
          </a:stretch>
        </p:blipFill>
        <p:spPr>
          <a:xfrm>
            <a:off x="6522475" y="863725"/>
            <a:ext cx="349475" cy="778050"/>
          </a:xfrm>
          <a:prstGeom prst="rect">
            <a:avLst/>
          </a:prstGeom>
          <a:noFill/>
          <a:ln>
            <a:noFill/>
          </a:ln>
        </p:spPr>
      </p:pic>
      <p:sp>
        <p:nvSpPr>
          <p:cNvPr id="82" name="Google Shape;82;p16"/>
          <p:cNvSpPr txBox="1"/>
          <p:nvPr/>
        </p:nvSpPr>
        <p:spPr>
          <a:xfrm>
            <a:off x="6777025" y="514925"/>
            <a:ext cx="2018100" cy="6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Mark done in the box when finished reading.</a:t>
            </a:r>
            <a:endParaRPr>
              <a:solidFill>
                <a:schemeClr val="lt1"/>
              </a:solidFill>
            </a:endParaRPr>
          </a:p>
        </p:txBody>
      </p:sp>
      <p:pic>
        <p:nvPicPr>
          <p:cNvPr id="83" name="Google Shape;83;p16">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968300" y="2064475"/>
            <a:ext cx="4266000" cy="726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solidFill>
                  <a:schemeClr val="dk1"/>
                </a:solidFill>
              </a:rPr>
              <a:t>Most schools offer a nutritious breakfast that includes foods from 3 of the 5 food groups.</a:t>
            </a:r>
            <a:endParaRPr/>
          </a:p>
        </p:txBody>
      </p:sp>
      <p:pic>
        <p:nvPicPr>
          <p:cNvPr id="89" name="Google Shape;89;p17"/>
          <p:cNvPicPr preferRelativeResize="0"/>
          <p:nvPr/>
        </p:nvPicPr>
        <p:blipFill>
          <a:blip r:embed="rId4">
            <a:alphaModFix/>
          </a:blip>
          <a:stretch>
            <a:fillRect/>
          </a:stretch>
        </p:blipFill>
        <p:spPr>
          <a:xfrm>
            <a:off x="454550" y="2220400"/>
            <a:ext cx="412350" cy="412350"/>
          </a:xfrm>
          <a:prstGeom prst="rect">
            <a:avLst/>
          </a:prstGeom>
          <a:noFill/>
          <a:ln>
            <a:noFill/>
          </a:ln>
        </p:spPr>
      </p:pic>
      <p:sp>
        <p:nvSpPr>
          <p:cNvPr id="90" name="Google Shape;90;p17"/>
          <p:cNvSpPr txBox="1"/>
          <p:nvPr/>
        </p:nvSpPr>
        <p:spPr>
          <a:xfrm>
            <a:off x="454550" y="3155975"/>
            <a:ext cx="5066100" cy="14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t>The breakfast pictured here is another example of a healthy, balanced breakfast. Can you name the foods and what food group they belong to? (Hint: This breakfast includes 4 of the five good groups). </a:t>
            </a:r>
            <a:endParaRPr sz="16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pic>
        <p:nvPicPr>
          <p:cNvPr id="91" name="Google Shape;91;p17"/>
          <p:cNvPicPr preferRelativeResize="0"/>
          <p:nvPr/>
        </p:nvPicPr>
        <p:blipFill>
          <a:blip r:embed="rId5">
            <a:alphaModFix/>
          </a:blip>
          <a:stretch>
            <a:fillRect/>
          </a:stretch>
        </p:blipFill>
        <p:spPr>
          <a:xfrm>
            <a:off x="7064350" y="1323450"/>
            <a:ext cx="501675" cy="522300"/>
          </a:xfrm>
          <a:prstGeom prst="rect">
            <a:avLst/>
          </a:prstGeom>
          <a:noFill/>
          <a:ln>
            <a:noFill/>
          </a:ln>
        </p:spPr>
      </p:pic>
      <p:pic>
        <p:nvPicPr>
          <p:cNvPr id="92" name="Google Shape;92;p17"/>
          <p:cNvPicPr preferRelativeResize="0"/>
          <p:nvPr/>
        </p:nvPicPr>
        <p:blipFill>
          <a:blip r:embed="rId5">
            <a:alphaModFix/>
          </a:blip>
          <a:stretch>
            <a:fillRect/>
          </a:stretch>
        </p:blipFill>
        <p:spPr>
          <a:xfrm>
            <a:off x="7623700" y="1323450"/>
            <a:ext cx="501675" cy="522300"/>
          </a:xfrm>
          <a:prstGeom prst="rect">
            <a:avLst/>
          </a:prstGeom>
          <a:noFill/>
          <a:ln>
            <a:noFill/>
          </a:ln>
        </p:spPr>
      </p:pic>
      <p:pic>
        <p:nvPicPr>
          <p:cNvPr id="93" name="Google Shape;93;p17"/>
          <p:cNvPicPr preferRelativeResize="0"/>
          <p:nvPr/>
        </p:nvPicPr>
        <p:blipFill>
          <a:blip r:embed="rId6">
            <a:alphaModFix/>
          </a:blip>
          <a:stretch>
            <a:fillRect/>
          </a:stretch>
        </p:blipFill>
        <p:spPr>
          <a:xfrm>
            <a:off x="6522475" y="863725"/>
            <a:ext cx="349475" cy="778050"/>
          </a:xfrm>
          <a:prstGeom prst="rect">
            <a:avLst/>
          </a:prstGeom>
          <a:noFill/>
          <a:ln>
            <a:noFill/>
          </a:ln>
        </p:spPr>
      </p:pic>
      <p:sp>
        <p:nvSpPr>
          <p:cNvPr id="94" name="Google Shape;94;p17"/>
          <p:cNvSpPr txBox="1"/>
          <p:nvPr/>
        </p:nvSpPr>
        <p:spPr>
          <a:xfrm>
            <a:off x="6777025" y="514925"/>
            <a:ext cx="2018100" cy="6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Mark done in the box when finished reading.</a:t>
            </a:r>
            <a:endParaRPr>
              <a:solidFill>
                <a:schemeClr val="lt1"/>
              </a:solidFill>
            </a:endParaRPr>
          </a:p>
        </p:txBody>
      </p:sp>
      <p:pic>
        <p:nvPicPr>
          <p:cNvPr id="95" name="Google Shape;95;p17">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8"/>
          <p:cNvSpPr txBox="1">
            <a:spLocks noGrp="1"/>
          </p:cNvSpPr>
          <p:nvPr>
            <p:ph type="body" idx="1"/>
          </p:nvPr>
        </p:nvSpPr>
        <p:spPr>
          <a:xfrm>
            <a:off x="2408525" y="2641050"/>
            <a:ext cx="6029400" cy="189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Foods from at least 3 of the 5 food groups build a healthy breakfast pattern. </a:t>
            </a:r>
            <a:endParaRPr>
              <a:solidFill>
                <a:schemeClr val="dk1"/>
              </a:solidFill>
            </a:endParaRPr>
          </a:p>
          <a:p>
            <a:pPr marL="0" lvl="0" indent="0" algn="l" rtl="0">
              <a:spcBef>
                <a:spcPts val="1600"/>
              </a:spcBef>
              <a:spcAft>
                <a:spcPts val="0"/>
              </a:spcAft>
              <a:buClr>
                <a:schemeClr val="dk1"/>
              </a:buClr>
              <a:buSzPts val="1100"/>
              <a:buFont typeface="Arial"/>
              <a:buNone/>
            </a:pPr>
            <a:r>
              <a:rPr lang="en">
                <a:solidFill>
                  <a:schemeClr val="dk1"/>
                </a:solidFill>
              </a:rPr>
              <a:t>Breakfast is important because it provides the first fuel of the day. It gives you energy to learn and  play.</a:t>
            </a:r>
            <a:endParaRPr>
              <a:solidFill>
                <a:schemeClr val="dk1"/>
              </a:solidFill>
            </a:endParaRPr>
          </a:p>
          <a:p>
            <a:pPr marL="0" lvl="0" indent="0" algn="l" rtl="0">
              <a:spcBef>
                <a:spcPts val="1600"/>
              </a:spcBef>
              <a:spcAft>
                <a:spcPts val="1600"/>
              </a:spcAft>
              <a:buNone/>
            </a:pPr>
            <a:endParaRPr/>
          </a:p>
        </p:txBody>
      </p:sp>
      <p:pic>
        <p:nvPicPr>
          <p:cNvPr id="101" name="Google Shape;101;p18"/>
          <p:cNvPicPr preferRelativeResize="0"/>
          <p:nvPr/>
        </p:nvPicPr>
        <p:blipFill>
          <a:blip r:embed="rId4">
            <a:alphaModFix/>
          </a:blip>
          <a:stretch>
            <a:fillRect/>
          </a:stretch>
        </p:blipFill>
        <p:spPr>
          <a:xfrm rot="1039807">
            <a:off x="6065700" y="780725"/>
            <a:ext cx="349475" cy="778050"/>
          </a:xfrm>
          <a:prstGeom prst="rect">
            <a:avLst/>
          </a:prstGeom>
          <a:noFill/>
          <a:ln>
            <a:noFill/>
          </a:ln>
        </p:spPr>
      </p:pic>
      <p:pic>
        <p:nvPicPr>
          <p:cNvPr id="102" name="Google Shape;102;p18">
            <a:hlinkClick r:id="rId5"/>
          </p:cNvPr>
          <p:cNvPicPr preferRelativeResize="0"/>
          <p:nvPr/>
        </p:nvPicPr>
        <p:blipFill>
          <a:blip r:embed="rId6">
            <a:alphaModFix/>
          </a:blip>
          <a:stretch>
            <a:fillRect/>
          </a:stretch>
        </p:blipFill>
        <p:spPr>
          <a:xfrm>
            <a:off x="6480925" y="966276"/>
            <a:ext cx="2256125" cy="1251874"/>
          </a:xfrm>
          <a:prstGeom prst="rect">
            <a:avLst/>
          </a:prstGeom>
          <a:noFill/>
          <a:ln>
            <a:noFill/>
          </a:ln>
        </p:spPr>
      </p:pic>
      <p:sp>
        <p:nvSpPr>
          <p:cNvPr id="103" name="Google Shape;103;p18"/>
          <p:cNvSpPr txBox="1"/>
          <p:nvPr/>
        </p:nvSpPr>
        <p:spPr>
          <a:xfrm>
            <a:off x="6439400" y="490000"/>
            <a:ext cx="2076300" cy="5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rPr>
              <a:t>Check out this video!</a:t>
            </a:r>
            <a:endParaRPr sz="1600">
              <a:solidFill>
                <a:schemeClr val="lt1"/>
              </a:solidFill>
            </a:endParaRPr>
          </a:p>
        </p:txBody>
      </p:sp>
      <p:pic>
        <p:nvPicPr>
          <p:cNvPr id="104" name="Google Shape;104;p18">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pic>
        <p:nvPicPr>
          <p:cNvPr id="109" name="Google Shape;109;p19">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Google Shape;114;p20"/>
          <p:cNvSpPr txBox="1">
            <a:spLocks noGrp="1"/>
          </p:cNvSpPr>
          <p:nvPr>
            <p:ph type="body" idx="1"/>
          </p:nvPr>
        </p:nvSpPr>
        <p:spPr>
          <a:xfrm>
            <a:off x="585775" y="1808575"/>
            <a:ext cx="7860600" cy="11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Breakfast foods give you fuel, or energy, to start you off ready to learn and play. The pictures show what having energy looks like!</a:t>
            </a:r>
            <a:endParaRPr>
              <a:solidFill>
                <a:schemeClr val="dk1"/>
              </a:solidFill>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115" name="Google Shape;115;p20">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1"/>
          <p:cNvSpPr txBox="1">
            <a:spLocks noGrp="1"/>
          </p:cNvSpPr>
          <p:nvPr>
            <p:ph type="body" idx="1"/>
          </p:nvPr>
        </p:nvSpPr>
        <p:spPr>
          <a:xfrm>
            <a:off x="311700" y="1810550"/>
            <a:ext cx="8520600" cy="107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What can you do to eat breakfast every day? You can eat breakfast at  home or at school. You can help your family make breakfast. Or maybe you can help shop for favorite breakfast foods at the store.</a:t>
            </a:r>
            <a:endParaRPr>
              <a:solidFill>
                <a:schemeClr val="dk1"/>
              </a:solidFill>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
        <p:nvSpPr>
          <p:cNvPr id="121" name="Google Shape;121;p21"/>
          <p:cNvSpPr txBox="1"/>
          <p:nvPr/>
        </p:nvSpPr>
        <p:spPr>
          <a:xfrm>
            <a:off x="0" y="2931750"/>
            <a:ext cx="6693900" cy="406800"/>
          </a:xfrm>
          <a:prstGeom prst="rect">
            <a:avLst/>
          </a:prstGeom>
          <a:solidFill>
            <a:srgbClr val="F1B43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   Write about why you think breakfast is important to eat every morning.</a:t>
            </a:r>
            <a:endParaRPr sz="1600"/>
          </a:p>
        </p:txBody>
      </p:sp>
      <p:pic>
        <p:nvPicPr>
          <p:cNvPr id="122" name="Google Shape;122;p21">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
        <p:nvSpPr>
          <p:cNvPr id="123" name="Google Shape;123;p21"/>
          <p:cNvSpPr/>
          <p:nvPr/>
        </p:nvSpPr>
        <p:spPr>
          <a:xfrm>
            <a:off x="417500" y="3548675"/>
            <a:ext cx="7289400" cy="1352700"/>
          </a:xfrm>
          <a:prstGeom prst="rect">
            <a:avLst/>
          </a:prstGeom>
          <a:solidFill>
            <a:srgbClr val="FFFFFF"/>
          </a:solidFill>
          <a:ln w="28575" cap="flat" cmpd="sng">
            <a:solidFill>
              <a:srgbClr val="DA291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4" name="Google Shape;124;p21"/>
          <p:cNvSpPr txBox="1"/>
          <p:nvPr/>
        </p:nvSpPr>
        <p:spPr>
          <a:xfrm>
            <a:off x="-125250" y="1001975"/>
            <a:ext cx="4809600" cy="56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728</Words>
  <Application>Microsoft Office PowerPoint</Application>
  <PresentationFormat>On-screen Show (16:9)</PresentationFormat>
  <Paragraphs>60</Paragraphs>
  <Slides>25</Slides>
  <Notes>25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25</vt:i4>
      </vt:variant>
    </vt:vector>
  </HeadingPairs>
  <TitlesOfParts>
    <vt:vector size="27"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Asch</dc:creator>
  <cp:lastModifiedBy>Alex Vigil</cp:lastModifiedBy>
  <cp:revision>7</cp:revision>
  <dcterms:modified xsi:type="dcterms:W3CDTF">2020-10-09T20:17:50Z</dcterms:modified>
</cp:coreProperties>
</file>