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Asch" initials="AA" lastIdx="1" clrIdx="0">
    <p:extLst>
      <p:ext uri="{19B8F6BF-5375-455C-9EA6-DF929625EA0E}">
        <p15:presenceInfo xmlns:p15="http://schemas.microsoft.com/office/powerpoint/2012/main" userId="S-1-5-21-1896693150-1207835755-879972363-150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B598F7-E61B-4C67-8E8B-CB7E421CD4D1}">
  <a:tblStyle styleId="{E2B598F7-E61B-4C67-8E8B-CB7E421CD4D1}"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68D642A-40C3-40E1-8870-D74F93EE853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7" d="100"/>
          <a:sy n="87" d="100"/>
        </p:scale>
        <p:origin x="68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628713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701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6871ad390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6871ad390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801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6871ad390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6871ad390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6326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6871ad390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96871ad390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770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6871ad390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6871ad390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855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6871ad390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96871ad390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3678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96871ad390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96871ad390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858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6871ad390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96871ad390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709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6871ad390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6871ad390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3401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96871ad390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96871ad390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3285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6871ad390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96871ad390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78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b6404de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b6404de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2741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96871ad390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96871ad390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923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96871ad390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96871ad390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001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6871ad390_1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96871ad390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0543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96871ad390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96871ad390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4227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96871ad390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96871ad390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19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6871ad390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96871ad390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66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96871ad390_1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96871ad390_1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8476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86175f87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986175f87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8028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96871ad390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96871ad390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9112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da88a39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da88a39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40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6871ad3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6871ad3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347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b6404de7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b6404de7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499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6871ad39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6871ad39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3472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6871ad39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6871ad39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39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6871ad390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6871ad390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445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c957bef8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c957bef8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3893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c957bef8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c957bef8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945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healthyeating.org/products-and-activities/curriculum/nutrition-builder-activities/breakfast-builders/student-slid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hyperlink" Target="https://www.youtube.com/watch?v=Qdc8Ng8sztQ&amp;list=PLjFF28kApSw4Cl0Mpnko9PgZF2JxHdagj&amp;index=2&amp;t=1s"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drive.google.com/file/d/1uzBp0gzntGObkBHTiCNsiod4iTqOKtDe/view" TargetMode="External"/><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hyperlink" Target="http://drive.google.com/file/d/18P4PfyITxYf0zzYINCd0euJ_ODbH3915/view"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slide" Target="slide5.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44.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6.png"/><Relationship Id="rId7" Type="http://schemas.openxmlformats.org/officeDocument/2006/relationships/slide" Target="slide5.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hyperlink" Target="https://eatfresh.org/search?search_api_views_fulltext=breakfast" TargetMode="Externa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hyperlink" Target="https://forms.gle/6XgfPzuMdyGK6NSp7"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forms.gle/HARncRoE9BY9xC2W6" TargetMode="External"/><Relationship Id="rId5" Type="http://schemas.openxmlformats.org/officeDocument/2006/relationships/image" Target="../media/image14.png"/><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corestandards.org/ELA-Literacy/RI/3/7/"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slide" Target="slide6.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www.americandairy.com/core/fileparse.php/153/urlt/Start-School-with-Breakfast.pdf"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55" name="Google Shape;55;p13"/>
          <p:cNvSpPr txBox="1"/>
          <p:nvPr/>
        </p:nvSpPr>
        <p:spPr>
          <a:xfrm>
            <a:off x="7246475" y="1321350"/>
            <a:ext cx="1560300" cy="153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dk1"/>
                </a:solidFill>
              </a:rPr>
              <a:t>Educator Guide</a:t>
            </a:r>
            <a:endParaRPr sz="2400" b="1">
              <a:solidFill>
                <a:schemeClr val="dk1"/>
              </a:solidFill>
            </a:endParaRPr>
          </a:p>
        </p:txBody>
      </p:sp>
      <p:sp>
        <p:nvSpPr>
          <p:cNvPr id="2" name="TextBox 1"/>
          <p:cNvSpPr txBox="1"/>
          <p:nvPr/>
        </p:nvSpPr>
        <p:spPr>
          <a:xfrm>
            <a:off x="7140539" y="2219218"/>
            <a:ext cx="1952255" cy="1384995"/>
          </a:xfrm>
          <a:prstGeom prst="rect">
            <a:avLst/>
          </a:prstGeom>
          <a:noFill/>
        </p:spPr>
        <p:txBody>
          <a:bodyPr wrap="square" rtlCol="0">
            <a:spAutoFit/>
          </a:bodyPr>
          <a:lstStyle/>
          <a:p>
            <a:r>
              <a:rPr lang="en-US" dirty="0" smtClean="0"/>
              <a:t>Upload this file or the </a:t>
            </a:r>
            <a:r>
              <a:rPr lang="en-US" dirty="0" smtClean="0">
                <a:hlinkClick r:id="rId5"/>
              </a:rPr>
              <a:t>student slides</a:t>
            </a:r>
            <a:r>
              <a:rPr lang="en-US" dirty="0" smtClean="0"/>
              <a:t> to your Google or Virtual Classroom for easy distance learning application.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22"/>
          <p:cNvSpPr txBox="1">
            <a:spLocks noGrp="1"/>
          </p:cNvSpPr>
          <p:nvPr>
            <p:ph type="body" idx="1"/>
          </p:nvPr>
        </p:nvSpPr>
        <p:spPr>
          <a:xfrm>
            <a:off x="2408525" y="2641050"/>
            <a:ext cx="6029400" cy="18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Foods from at least 3 of the 5 food groups build a healthy breakfast pattern. </a:t>
            </a:r>
            <a:endParaRPr>
              <a:solidFill>
                <a:schemeClr val="dk1"/>
              </a:solidFill>
            </a:endParaRPr>
          </a:p>
          <a:p>
            <a:pPr marL="0" lvl="0" indent="0" algn="l" rtl="0">
              <a:spcBef>
                <a:spcPts val="1600"/>
              </a:spcBef>
              <a:spcAft>
                <a:spcPts val="0"/>
              </a:spcAft>
              <a:buClr>
                <a:schemeClr val="dk1"/>
              </a:buClr>
              <a:buSzPts val="1100"/>
              <a:buFont typeface="Arial"/>
              <a:buNone/>
            </a:pPr>
            <a:r>
              <a:rPr lang="en">
                <a:solidFill>
                  <a:schemeClr val="dk1"/>
                </a:solidFill>
              </a:rPr>
              <a:t>Breakfast is important because it provides the first fuel of the day. It gives you energy to learn and  play.</a:t>
            </a:r>
            <a:endParaRPr>
              <a:solidFill>
                <a:schemeClr val="dk1"/>
              </a:solidFill>
            </a:endParaRPr>
          </a:p>
          <a:p>
            <a:pPr marL="0" lvl="0" indent="0" algn="l" rtl="0">
              <a:spcBef>
                <a:spcPts val="1600"/>
              </a:spcBef>
              <a:spcAft>
                <a:spcPts val="1600"/>
              </a:spcAft>
              <a:buNone/>
            </a:pPr>
            <a:endParaRPr/>
          </a:p>
        </p:txBody>
      </p:sp>
      <p:pic>
        <p:nvPicPr>
          <p:cNvPr id="133" name="Google Shape;133;p22"/>
          <p:cNvPicPr preferRelativeResize="0"/>
          <p:nvPr/>
        </p:nvPicPr>
        <p:blipFill>
          <a:blip r:embed="rId4">
            <a:alphaModFix/>
          </a:blip>
          <a:stretch>
            <a:fillRect/>
          </a:stretch>
        </p:blipFill>
        <p:spPr>
          <a:xfrm rot="1039807">
            <a:off x="6065700" y="780725"/>
            <a:ext cx="349475" cy="778050"/>
          </a:xfrm>
          <a:prstGeom prst="rect">
            <a:avLst/>
          </a:prstGeom>
          <a:noFill/>
          <a:ln>
            <a:noFill/>
          </a:ln>
        </p:spPr>
      </p:pic>
      <p:pic>
        <p:nvPicPr>
          <p:cNvPr id="134" name="Google Shape;134;p22">
            <a:hlinkClick r:id="rId5"/>
          </p:cNvPr>
          <p:cNvPicPr preferRelativeResize="0"/>
          <p:nvPr/>
        </p:nvPicPr>
        <p:blipFill>
          <a:blip r:embed="rId6">
            <a:alphaModFix/>
          </a:blip>
          <a:stretch>
            <a:fillRect/>
          </a:stretch>
        </p:blipFill>
        <p:spPr>
          <a:xfrm>
            <a:off x="6480925" y="966276"/>
            <a:ext cx="2256125" cy="1251874"/>
          </a:xfrm>
          <a:prstGeom prst="rect">
            <a:avLst/>
          </a:prstGeom>
          <a:noFill/>
          <a:ln>
            <a:noFill/>
          </a:ln>
        </p:spPr>
      </p:pic>
      <p:sp>
        <p:nvSpPr>
          <p:cNvPr id="135" name="Google Shape;135;p22"/>
          <p:cNvSpPr txBox="1"/>
          <p:nvPr/>
        </p:nvSpPr>
        <p:spPr>
          <a:xfrm>
            <a:off x="6439400" y="490000"/>
            <a:ext cx="2076300" cy="5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Check out this video!</a:t>
            </a:r>
            <a:endParaRPr sz="1600">
              <a:solidFill>
                <a:schemeClr val="lt1"/>
              </a:solidFill>
            </a:endParaRPr>
          </a:p>
        </p:txBody>
      </p:sp>
      <p:pic>
        <p:nvPicPr>
          <p:cNvPr id="136" name="Google Shape;136;p22">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pic>
        <p:nvPicPr>
          <p:cNvPr id="141" name="Google Shape;141;p2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24"/>
          <p:cNvSpPr txBox="1">
            <a:spLocks noGrp="1"/>
          </p:cNvSpPr>
          <p:nvPr>
            <p:ph type="body" idx="1"/>
          </p:nvPr>
        </p:nvSpPr>
        <p:spPr>
          <a:xfrm>
            <a:off x="585775" y="1808575"/>
            <a:ext cx="7860600" cy="11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Breakfast foods give you fuel, or energy, to start you off ready to learn and play. The pictures show what having energy looks like!</a:t>
            </a:r>
            <a:endParaRPr>
              <a:solidFill>
                <a:schemeClr val="dk1"/>
              </a:solidFill>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147" name="Google Shape;147;p2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5"/>
          <p:cNvSpPr txBox="1">
            <a:spLocks noGrp="1"/>
          </p:cNvSpPr>
          <p:nvPr>
            <p:ph type="body" idx="1"/>
          </p:nvPr>
        </p:nvSpPr>
        <p:spPr>
          <a:xfrm>
            <a:off x="311700" y="1810550"/>
            <a:ext cx="8520600" cy="107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What can you do to eat breakfast every day? You can eat breakfast at  home or at school. You can help your family make breakfast. Or maybe you can help shop for favorite breakfast foods at the store.</a:t>
            </a:r>
            <a:endParaRPr>
              <a:solidFill>
                <a:schemeClr val="dk1"/>
              </a:solidFill>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153" name="Google Shape;153;p25"/>
          <p:cNvSpPr txBox="1"/>
          <p:nvPr/>
        </p:nvSpPr>
        <p:spPr>
          <a:xfrm>
            <a:off x="0" y="2931750"/>
            <a:ext cx="6693900" cy="406800"/>
          </a:xfrm>
          <a:prstGeom prst="rect">
            <a:avLst/>
          </a:prstGeom>
          <a:solidFill>
            <a:srgbClr val="F1B43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   Write about why you think breakfast is important to eat every morning.</a:t>
            </a:r>
            <a:endParaRPr sz="1600"/>
          </a:p>
        </p:txBody>
      </p:sp>
      <p:pic>
        <p:nvPicPr>
          <p:cNvPr id="154" name="Google Shape;154;p25">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155" name="Google Shape;155;p25"/>
          <p:cNvSpPr/>
          <p:nvPr/>
        </p:nvSpPr>
        <p:spPr>
          <a:xfrm>
            <a:off x="417500" y="3548675"/>
            <a:ext cx="7289400" cy="1352700"/>
          </a:xfrm>
          <a:prstGeom prst="rect">
            <a:avLst/>
          </a:prstGeom>
          <a:solidFill>
            <a:srgbClr val="FFFFFF"/>
          </a:solidFill>
          <a:ln w="28575" cap="flat" cmpd="sng">
            <a:solidFill>
              <a:srgbClr val="DA291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6" name="Google Shape;156;p25"/>
          <p:cNvSpPr txBox="1"/>
          <p:nvPr/>
        </p:nvSpPr>
        <p:spPr>
          <a:xfrm>
            <a:off x="-125250" y="1001975"/>
            <a:ext cx="4809600" cy="56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26">
            <a:hlinkClick r:id="rId4" action="ppaction://hlinksldjump"/>
          </p:cNvPr>
          <p:cNvPicPr preferRelativeResize="0"/>
          <p:nvPr/>
        </p:nvPicPr>
        <p:blipFill>
          <a:blip r:embed="rId5">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27"/>
          <p:cNvSpPr txBox="1"/>
          <p:nvPr/>
        </p:nvSpPr>
        <p:spPr>
          <a:xfrm>
            <a:off x="2732375" y="3861900"/>
            <a:ext cx="4783800" cy="99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Many foods can be combined to build a healthy breakfast.</a:t>
            </a:r>
            <a:endParaRPr sz="1800"/>
          </a:p>
        </p:txBody>
      </p:sp>
      <p:pic>
        <p:nvPicPr>
          <p:cNvPr id="167" name="Google Shape;167;p27">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pic>
        <p:nvPicPr>
          <p:cNvPr id="172" name="Google Shape;172;p28">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29"/>
          <p:cNvSpPr txBox="1">
            <a:spLocks noGrp="1"/>
          </p:cNvSpPr>
          <p:nvPr>
            <p:ph type="body" idx="1"/>
          </p:nvPr>
        </p:nvSpPr>
        <p:spPr>
          <a:xfrm>
            <a:off x="1021525" y="3031400"/>
            <a:ext cx="7677900" cy="15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Look at the 3 breakfasts pictured on the next 3 slides.  </a:t>
            </a:r>
            <a:endParaRPr b="1">
              <a:solidFill>
                <a:schemeClr val="dk1"/>
              </a:solidFill>
            </a:endParaRPr>
          </a:p>
          <a:p>
            <a:pPr marL="0" lvl="0" indent="0" algn="l" rtl="0">
              <a:spcBef>
                <a:spcPts val="1600"/>
              </a:spcBef>
              <a:spcAft>
                <a:spcPts val="1600"/>
              </a:spcAft>
              <a:buNone/>
            </a:pPr>
            <a:r>
              <a:rPr lang="en" b="1">
                <a:solidFill>
                  <a:schemeClr val="dk1"/>
                </a:solidFill>
              </a:rPr>
              <a:t>Type the food groups you see included in each breakfast picture.</a:t>
            </a:r>
            <a:endParaRPr b="1">
              <a:solidFill>
                <a:schemeClr val="dk1"/>
              </a:solidFill>
            </a:endParaRPr>
          </a:p>
        </p:txBody>
      </p:sp>
      <p:pic>
        <p:nvPicPr>
          <p:cNvPr id="178" name="Google Shape;178;p29">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body" idx="1"/>
          </p:nvPr>
        </p:nvSpPr>
        <p:spPr>
          <a:xfrm>
            <a:off x="502700" y="4144275"/>
            <a:ext cx="2204700" cy="797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a:solidFill>
                  <a:schemeClr val="dk1"/>
                </a:solidFill>
              </a:rPr>
              <a:t>Whole-grain bread with peanut butter, banana and glass of milk </a:t>
            </a:r>
            <a:endParaRPr sz="1400">
              <a:solidFill>
                <a:schemeClr val="dk1"/>
              </a:solidFill>
            </a:endParaRPr>
          </a:p>
        </p:txBody>
      </p:sp>
      <p:sp>
        <p:nvSpPr>
          <p:cNvPr id="184" name="Google Shape;184;p30"/>
          <p:cNvSpPr txBox="1"/>
          <p:nvPr/>
        </p:nvSpPr>
        <p:spPr>
          <a:xfrm>
            <a:off x="3446650" y="2571750"/>
            <a:ext cx="54483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What food groups are included in the breakfast?</a:t>
            </a:r>
            <a:endParaRPr sz="1800"/>
          </a:p>
        </p:txBody>
      </p:sp>
      <p:pic>
        <p:nvPicPr>
          <p:cNvPr id="185" name="Google Shape;185;p30"/>
          <p:cNvPicPr preferRelativeResize="0"/>
          <p:nvPr/>
        </p:nvPicPr>
        <p:blipFill>
          <a:blip r:embed="rId4">
            <a:alphaModFix/>
          </a:blip>
          <a:stretch>
            <a:fillRect/>
          </a:stretch>
        </p:blipFill>
        <p:spPr>
          <a:xfrm>
            <a:off x="4518225" y="4410913"/>
            <a:ext cx="539200" cy="539200"/>
          </a:xfrm>
          <a:prstGeom prst="rect">
            <a:avLst/>
          </a:prstGeom>
          <a:noFill/>
          <a:ln>
            <a:noFill/>
          </a:ln>
        </p:spPr>
      </p:pic>
      <p:pic>
        <p:nvPicPr>
          <p:cNvPr id="186" name="Google Shape;186;p30"/>
          <p:cNvPicPr preferRelativeResize="0"/>
          <p:nvPr/>
        </p:nvPicPr>
        <p:blipFill>
          <a:blip r:embed="rId5">
            <a:alphaModFix/>
          </a:blip>
          <a:stretch>
            <a:fillRect/>
          </a:stretch>
        </p:blipFill>
        <p:spPr>
          <a:xfrm>
            <a:off x="5148775" y="4419375"/>
            <a:ext cx="501675" cy="522300"/>
          </a:xfrm>
          <a:prstGeom prst="rect">
            <a:avLst/>
          </a:prstGeom>
          <a:noFill/>
          <a:ln>
            <a:noFill/>
          </a:ln>
        </p:spPr>
      </p:pic>
      <p:sp>
        <p:nvSpPr>
          <p:cNvPr id="187" name="Google Shape;187;p30"/>
          <p:cNvSpPr txBox="1"/>
          <p:nvPr/>
        </p:nvSpPr>
        <p:spPr>
          <a:xfrm>
            <a:off x="3515975" y="4252250"/>
            <a:ext cx="1038300" cy="7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Is this</a:t>
            </a:r>
            <a:endParaRPr/>
          </a:p>
          <a:p>
            <a:pPr marL="0" lvl="0" indent="0" algn="l" rtl="0">
              <a:spcBef>
                <a:spcPts val="0"/>
              </a:spcBef>
              <a:spcAft>
                <a:spcPts val="0"/>
              </a:spcAft>
              <a:buClr>
                <a:schemeClr val="dk1"/>
              </a:buClr>
              <a:buSzPts val="1100"/>
              <a:buFont typeface="Arial"/>
              <a:buNone/>
            </a:pPr>
            <a:r>
              <a:rPr lang="en"/>
              <a:t>breakfast</a:t>
            </a:r>
            <a:endParaRPr/>
          </a:p>
          <a:p>
            <a:pPr marL="0" lvl="0" indent="0" algn="l" rtl="0">
              <a:spcBef>
                <a:spcPts val="0"/>
              </a:spcBef>
              <a:spcAft>
                <a:spcPts val="0"/>
              </a:spcAft>
              <a:buClr>
                <a:schemeClr val="dk1"/>
              </a:buClr>
              <a:buSzPts val="1100"/>
              <a:buFont typeface="Arial"/>
              <a:buNone/>
            </a:pPr>
            <a:r>
              <a:rPr lang="en"/>
              <a:t>balanced?</a:t>
            </a:r>
            <a:endParaRPr/>
          </a:p>
          <a:p>
            <a:pPr marL="0" lvl="0" indent="0" algn="l" rtl="0">
              <a:spcBef>
                <a:spcPts val="0"/>
              </a:spcBef>
              <a:spcAft>
                <a:spcPts val="0"/>
              </a:spcAft>
              <a:buNone/>
            </a:pPr>
            <a:endParaRPr/>
          </a:p>
        </p:txBody>
      </p:sp>
      <p:pic>
        <p:nvPicPr>
          <p:cNvPr id="188" name="Google Shape;188;p30"/>
          <p:cNvPicPr preferRelativeResize="0"/>
          <p:nvPr/>
        </p:nvPicPr>
        <p:blipFill>
          <a:blip r:embed="rId6">
            <a:alphaModFix/>
          </a:blip>
          <a:stretch>
            <a:fillRect/>
          </a:stretch>
        </p:blipFill>
        <p:spPr>
          <a:xfrm>
            <a:off x="5741800" y="4471475"/>
            <a:ext cx="456775" cy="418075"/>
          </a:xfrm>
          <a:prstGeom prst="rect">
            <a:avLst/>
          </a:prstGeom>
          <a:noFill/>
          <a:ln>
            <a:noFill/>
          </a:ln>
        </p:spPr>
      </p:pic>
      <p:pic>
        <p:nvPicPr>
          <p:cNvPr id="189" name="Google Shape;189;p30">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
        <p:nvSpPr>
          <p:cNvPr id="190" name="Google Shape;190;p30"/>
          <p:cNvSpPr/>
          <p:nvPr/>
        </p:nvSpPr>
        <p:spPr>
          <a:xfrm>
            <a:off x="3549150" y="3019250"/>
            <a:ext cx="4448700" cy="10968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31"/>
          <p:cNvSpPr txBox="1">
            <a:spLocks noGrp="1"/>
          </p:cNvSpPr>
          <p:nvPr>
            <p:ph type="body" idx="1"/>
          </p:nvPr>
        </p:nvSpPr>
        <p:spPr>
          <a:xfrm>
            <a:off x="768450" y="4152725"/>
            <a:ext cx="1872600" cy="797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a:solidFill>
                  <a:schemeClr val="dk1"/>
                </a:solidFill>
              </a:rPr>
              <a:t>Oatmeal with nuts and water</a:t>
            </a:r>
            <a:endParaRPr sz="1400">
              <a:solidFill>
                <a:schemeClr val="dk1"/>
              </a:solidFill>
            </a:endParaRPr>
          </a:p>
        </p:txBody>
      </p:sp>
      <p:sp>
        <p:nvSpPr>
          <p:cNvPr id="196" name="Google Shape;196;p31"/>
          <p:cNvSpPr txBox="1"/>
          <p:nvPr/>
        </p:nvSpPr>
        <p:spPr>
          <a:xfrm>
            <a:off x="3446650" y="2571750"/>
            <a:ext cx="54483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What food groups are included in the breakfast?</a:t>
            </a:r>
            <a:endParaRPr sz="1800"/>
          </a:p>
        </p:txBody>
      </p:sp>
      <p:pic>
        <p:nvPicPr>
          <p:cNvPr id="197" name="Google Shape;197;p31"/>
          <p:cNvPicPr preferRelativeResize="0"/>
          <p:nvPr/>
        </p:nvPicPr>
        <p:blipFill>
          <a:blip r:embed="rId4">
            <a:alphaModFix/>
          </a:blip>
          <a:stretch>
            <a:fillRect/>
          </a:stretch>
        </p:blipFill>
        <p:spPr>
          <a:xfrm>
            <a:off x="4518225" y="4410913"/>
            <a:ext cx="539200" cy="539200"/>
          </a:xfrm>
          <a:prstGeom prst="rect">
            <a:avLst/>
          </a:prstGeom>
          <a:noFill/>
          <a:ln>
            <a:noFill/>
          </a:ln>
        </p:spPr>
      </p:pic>
      <p:pic>
        <p:nvPicPr>
          <p:cNvPr id="198" name="Google Shape;198;p31"/>
          <p:cNvPicPr preferRelativeResize="0"/>
          <p:nvPr/>
        </p:nvPicPr>
        <p:blipFill>
          <a:blip r:embed="rId5">
            <a:alphaModFix/>
          </a:blip>
          <a:stretch>
            <a:fillRect/>
          </a:stretch>
        </p:blipFill>
        <p:spPr>
          <a:xfrm>
            <a:off x="5148775" y="4419375"/>
            <a:ext cx="501675" cy="522300"/>
          </a:xfrm>
          <a:prstGeom prst="rect">
            <a:avLst/>
          </a:prstGeom>
          <a:noFill/>
          <a:ln>
            <a:noFill/>
          </a:ln>
        </p:spPr>
      </p:pic>
      <p:sp>
        <p:nvSpPr>
          <p:cNvPr id="199" name="Google Shape;199;p31"/>
          <p:cNvSpPr txBox="1"/>
          <p:nvPr/>
        </p:nvSpPr>
        <p:spPr>
          <a:xfrm>
            <a:off x="3515975" y="4252250"/>
            <a:ext cx="1038300" cy="7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Is this</a:t>
            </a:r>
            <a:endParaRPr/>
          </a:p>
          <a:p>
            <a:pPr marL="0" lvl="0" indent="0" algn="l" rtl="0">
              <a:spcBef>
                <a:spcPts val="0"/>
              </a:spcBef>
              <a:spcAft>
                <a:spcPts val="0"/>
              </a:spcAft>
              <a:buNone/>
            </a:pPr>
            <a:r>
              <a:rPr lang="en"/>
              <a:t>breakfast</a:t>
            </a:r>
            <a:endParaRPr/>
          </a:p>
          <a:p>
            <a:pPr marL="0" lvl="0" indent="0" algn="l" rtl="0">
              <a:spcBef>
                <a:spcPts val="0"/>
              </a:spcBef>
              <a:spcAft>
                <a:spcPts val="0"/>
              </a:spcAft>
              <a:buNone/>
            </a:pPr>
            <a:r>
              <a:rPr lang="en"/>
              <a:t>balanced?</a:t>
            </a:r>
            <a:endParaRPr/>
          </a:p>
          <a:p>
            <a:pPr marL="0" lvl="0" indent="0" algn="l" rtl="0">
              <a:spcBef>
                <a:spcPts val="0"/>
              </a:spcBef>
              <a:spcAft>
                <a:spcPts val="0"/>
              </a:spcAft>
              <a:buNone/>
            </a:pPr>
            <a:endParaRPr/>
          </a:p>
        </p:txBody>
      </p:sp>
      <p:pic>
        <p:nvPicPr>
          <p:cNvPr id="200" name="Google Shape;200;p31"/>
          <p:cNvPicPr preferRelativeResize="0"/>
          <p:nvPr/>
        </p:nvPicPr>
        <p:blipFill>
          <a:blip r:embed="rId6">
            <a:alphaModFix/>
          </a:blip>
          <a:stretch>
            <a:fillRect/>
          </a:stretch>
        </p:blipFill>
        <p:spPr>
          <a:xfrm>
            <a:off x="5741800" y="4471475"/>
            <a:ext cx="456775" cy="418075"/>
          </a:xfrm>
          <a:prstGeom prst="rect">
            <a:avLst/>
          </a:prstGeom>
          <a:noFill/>
          <a:ln>
            <a:noFill/>
          </a:ln>
        </p:spPr>
      </p:pic>
      <p:pic>
        <p:nvPicPr>
          <p:cNvPr id="201" name="Google Shape;201;p31">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
        <p:nvSpPr>
          <p:cNvPr id="202" name="Google Shape;202;p31"/>
          <p:cNvSpPr/>
          <p:nvPr/>
        </p:nvSpPr>
        <p:spPr>
          <a:xfrm>
            <a:off x="3549150" y="3019250"/>
            <a:ext cx="4448700" cy="10968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60" name="Google Shape;60;p14" title="Navigating Our Digital Google Slides, HyperDoc.mp4">
            <a:hlinkClick r:id="rId4"/>
          </p:cNvPr>
          <p:cNvPicPr preferRelativeResize="0"/>
          <p:nvPr/>
        </p:nvPicPr>
        <p:blipFill>
          <a:blip r:embed="rId5">
            <a:alphaModFix/>
          </a:blip>
          <a:stretch>
            <a:fillRect/>
          </a:stretch>
        </p:blipFill>
        <p:spPr>
          <a:xfrm>
            <a:off x="5538901" y="759075"/>
            <a:ext cx="3388525" cy="1884876"/>
          </a:xfrm>
          <a:prstGeom prst="rect">
            <a:avLst/>
          </a:prstGeom>
          <a:noFill/>
          <a:ln>
            <a:noFill/>
          </a:ln>
        </p:spPr>
      </p:pic>
      <p:pic>
        <p:nvPicPr>
          <p:cNvPr id="61" name="Google Shape;61;p14" title="Adding HyperDoc to Google Classroom .mp4">
            <a:hlinkClick r:id="rId6"/>
          </p:cNvPr>
          <p:cNvPicPr preferRelativeResize="0"/>
          <p:nvPr/>
        </p:nvPicPr>
        <p:blipFill>
          <a:blip r:embed="rId7">
            <a:alphaModFix/>
          </a:blip>
          <a:stretch>
            <a:fillRect/>
          </a:stretch>
        </p:blipFill>
        <p:spPr>
          <a:xfrm>
            <a:off x="5538900" y="3137400"/>
            <a:ext cx="3388525" cy="1826634"/>
          </a:xfrm>
          <a:prstGeom prst="rect">
            <a:avLst/>
          </a:prstGeom>
          <a:noFill/>
          <a:ln>
            <a:noFill/>
          </a:ln>
        </p:spPr>
      </p:pic>
      <p:sp>
        <p:nvSpPr>
          <p:cNvPr id="62" name="Google Shape;62;p14"/>
          <p:cNvSpPr txBox="1"/>
          <p:nvPr/>
        </p:nvSpPr>
        <p:spPr>
          <a:xfrm>
            <a:off x="5466725" y="160425"/>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Navigating Digital Google Slides </a:t>
            </a:r>
            <a:endParaRPr>
              <a:solidFill>
                <a:srgbClr val="FFFFFF"/>
              </a:solidFill>
            </a:endParaRPr>
          </a:p>
          <a:p>
            <a:pPr marL="0" lvl="0" indent="0" algn="l" rtl="0">
              <a:spcBef>
                <a:spcPts val="0"/>
              </a:spcBef>
              <a:spcAft>
                <a:spcPts val="0"/>
              </a:spcAft>
              <a:buNone/>
            </a:pPr>
            <a:r>
              <a:rPr lang="en">
                <a:solidFill>
                  <a:srgbClr val="FFFFFF"/>
                </a:solidFill>
              </a:rPr>
              <a:t>Using HyperDoc:</a:t>
            </a:r>
            <a:endParaRPr>
              <a:solidFill>
                <a:srgbClr val="FFFFFF"/>
              </a:solidFill>
            </a:endParaRPr>
          </a:p>
        </p:txBody>
      </p:sp>
      <p:sp>
        <p:nvSpPr>
          <p:cNvPr id="63" name="Google Shape;63;p14"/>
          <p:cNvSpPr txBox="1"/>
          <p:nvPr/>
        </p:nvSpPr>
        <p:spPr>
          <a:xfrm>
            <a:off x="5466725" y="2759250"/>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E0"/>
                </a:solidFill>
              </a:rPr>
              <a:t>Adding HyperDoc to Google Classroom:</a:t>
            </a:r>
            <a:endParaRPr>
              <a:solidFill>
                <a:srgbClr val="00A9E0"/>
              </a:solidFill>
            </a:endParaRPr>
          </a:p>
        </p:txBody>
      </p:sp>
      <p:sp>
        <p:nvSpPr>
          <p:cNvPr id="64" name="Google Shape;64;p14"/>
          <p:cNvSpPr txBox="1"/>
          <p:nvPr/>
        </p:nvSpPr>
        <p:spPr>
          <a:xfrm>
            <a:off x="449175" y="2141625"/>
            <a:ext cx="4764600" cy="28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are using the Educator Guide, which includes notes and instructional videos.</a:t>
            </a:r>
            <a:endParaRPr/>
          </a:p>
          <a:p>
            <a:pPr marL="0" lvl="0" indent="0" algn="l" rtl="0">
              <a:spcBef>
                <a:spcPts val="0"/>
              </a:spcBef>
              <a:spcAft>
                <a:spcPts val="0"/>
              </a:spcAft>
              <a:buClr>
                <a:schemeClr val="dk1"/>
              </a:buClr>
              <a:buSzPts val="1100"/>
              <a:buFont typeface="Arial"/>
              <a:buNone/>
            </a:pPr>
            <a:endParaRPr/>
          </a:p>
          <a:p>
            <a:pPr marL="400050" lvl="0" indent="0" algn="l" rtl="0">
              <a:spcBef>
                <a:spcPts val="0"/>
              </a:spcBef>
              <a:spcAft>
                <a:spcPts val="0"/>
              </a:spcAft>
              <a:buClr>
                <a:schemeClr val="dk1"/>
              </a:buClr>
              <a:buSzPts val="1100"/>
              <a:buFont typeface="Arial"/>
              <a:buNone/>
            </a:pPr>
            <a:r>
              <a:rPr lang="en"/>
              <a:t>Watch these 2 videos as an introduction to using the Builder Series.</a:t>
            </a:r>
            <a:endParaRPr/>
          </a:p>
          <a:p>
            <a:pPr marL="400050" lvl="0" indent="0" algn="l" rtl="0">
              <a:spcBef>
                <a:spcPts val="0"/>
              </a:spcBef>
              <a:spcAft>
                <a:spcPts val="0"/>
              </a:spcAft>
              <a:buNone/>
            </a:pPr>
            <a:endParaRPr/>
          </a:p>
          <a:p>
            <a:pPr marL="400050" lvl="0" indent="0" algn="l" rtl="0">
              <a:spcBef>
                <a:spcPts val="0"/>
              </a:spcBef>
              <a:spcAft>
                <a:spcPts val="0"/>
              </a:spcAft>
              <a:buClr>
                <a:schemeClr val="dk1"/>
              </a:buClr>
              <a:buSzPts val="1100"/>
              <a:buFont typeface="Arial"/>
              <a:buNone/>
            </a:pPr>
            <a:r>
              <a:rPr lang="en"/>
              <a:t>The Builder Series is an interactive HyperDoc that includes aligned standards, facts, and slides labeled “Educator Guide” that are hidden from student view when presenting this material.  </a:t>
            </a:r>
            <a:endParaRPr/>
          </a:p>
          <a:p>
            <a:pPr marL="400050" lvl="0" indent="0" algn="l" rtl="0">
              <a:spcBef>
                <a:spcPts val="0"/>
              </a:spcBef>
              <a:spcAft>
                <a:spcPts val="0"/>
              </a:spcAft>
              <a:buNone/>
            </a:pPr>
            <a:endParaRPr/>
          </a:p>
          <a:p>
            <a:pPr marL="400050" lvl="0" indent="0" algn="l" rtl="0">
              <a:spcBef>
                <a:spcPts val="0"/>
              </a:spcBef>
              <a:spcAft>
                <a:spcPts val="0"/>
              </a:spcAft>
              <a:buNone/>
            </a:pPr>
            <a:r>
              <a:rPr lang="en"/>
              <a:t>To make hidden slides viewable, simply select the slides, right click, and deselect Skip Slide. </a:t>
            </a:r>
            <a:endParaRPr/>
          </a:p>
        </p:txBody>
      </p:sp>
      <p:pic>
        <p:nvPicPr>
          <p:cNvPr id="65" name="Google Shape;65;p14"/>
          <p:cNvPicPr preferRelativeResize="0"/>
          <p:nvPr/>
        </p:nvPicPr>
        <p:blipFill>
          <a:blip r:embed="rId8">
            <a:alphaModFix/>
          </a:blip>
          <a:stretch>
            <a:fillRect/>
          </a:stretch>
        </p:blipFill>
        <p:spPr>
          <a:xfrm>
            <a:off x="505325" y="2814475"/>
            <a:ext cx="361950" cy="428625"/>
          </a:xfrm>
          <a:prstGeom prst="rect">
            <a:avLst/>
          </a:prstGeom>
          <a:noFill/>
          <a:ln>
            <a:noFill/>
          </a:ln>
        </p:spPr>
      </p:pic>
      <p:pic>
        <p:nvPicPr>
          <p:cNvPr id="66" name="Google Shape;66;p14"/>
          <p:cNvPicPr preferRelativeResize="0"/>
          <p:nvPr/>
        </p:nvPicPr>
        <p:blipFill>
          <a:blip r:embed="rId9">
            <a:alphaModFix/>
          </a:blip>
          <a:stretch>
            <a:fillRect/>
          </a:stretch>
        </p:blipFill>
        <p:spPr>
          <a:xfrm>
            <a:off x="505325" y="3457075"/>
            <a:ext cx="361950" cy="428625"/>
          </a:xfrm>
          <a:prstGeom prst="rect">
            <a:avLst/>
          </a:prstGeom>
          <a:noFill/>
          <a:ln>
            <a:noFill/>
          </a:ln>
        </p:spPr>
      </p:pic>
      <p:pic>
        <p:nvPicPr>
          <p:cNvPr id="67" name="Google Shape;67;p14"/>
          <p:cNvPicPr preferRelativeResize="0"/>
          <p:nvPr/>
        </p:nvPicPr>
        <p:blipFill>
          <a:blip r:embed="rId10">
            <a:alphaModFix/>
          </a:blip>
          <a:stretch>
            <a:fillRect/>
          </a:stretch>
        </p:blipFill>
        <p:spPr>
          <a:xfrm>
            <a:off x="505325" y="4491800"/>
            <a:ext cx="361950" cy="42862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32"/>
          <p:cNvSpPr txBox="1">
            <a:spLocks noGrp="1"/>
          </p:cNvSpPr>
          <p:nvPr>
            <p:ph type="body" idx="1"/>
          </p:nvPr>
        </p:nvSpPr>
        <p:spPr>
          <a:xfrm>
            <a:off x="768450" y="4152725"/>
            <a:ext cx="1872600" cy="797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a:solidFill>
                  <a:schemeClr val="dk1"/>
                </a:solidFill>
              </a:rPr>
              <a:t>Vegetable and cheese omelet </a:t>
            </a:r>
            <a:endParaRPr sz="1400">
              <a:solidFill>
                <a:schemeClr val="dk1"/>
              </a:solidFill>
            </a:endParaRPr>
          </a:p>
        </p:txBody>
      </p:sp>
      <p:sp>
        <p:nvSpPr>
          <p:cNvPr id="208" name="Google Shape;208;p32"/>
          <p:cNvSpPr txBox="1"/>
          <p:nvPr/>
        </p:nvSpPr>
        <p:spPr>
          <a:xfrm>
            <a:off x="3446650" y="2571750"/>
            <a:ext cx="54483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What food groups are included in the breakfast?</a:t>
            </a:r>
            <a:endParaRPr sz="1800"/>
          </a:p>
        </p:txBody>
      </p:sp>
      <p:pic>
        <p:nvPicPr>
          <p:cNvPr id="209" name="Google Shape;209;p32"/>
          <p:cNvPicPr preferRelativeResize="0"/>
          <p:nvPr/>
        </p:nvPicPr>
        <p:blipFill>
          <a:blip r:embed="rId4">
            <a:alphaModFix/>
          </a:blip>
          <a:stretch>
            <a:fillRect/>
          </a:stretch>
        </p:blipFill>
        <p:spPr>
          <a:xfrm>
            <a:off x="4518225" y="4410913"/>
            <a:ext cx="539200" cy="539200"/>
          </a:xfrm>
          <a:prstGeom prst="rect">
            <a:avLst/>
          </a:prstGeom>
          <a:noFill/>
          <a:ln>
            <a:noFill/>
          </a:ln>
        </p:spPr>
      </p:pic>
      <p:pic>
        <p:nvPicPr>
          <p:cNvPr id="210" name="Google Shape;210;p32"/>
          <p:cNvPicPr preferRelativeResize="0"/>
          <p:nvPr/>
        </p:nvPicPr>
        <p:blipFill>
          <a:blip r:embed="rId5">
            <a:alphaModFix/>
          </a:blip>
          <a:stretch>
            <a:fillRect/>
          </a:stretch>
        </p:blipFill>
        <p:spPr>
          <a:xfrm>
            <a:off x="5148775" y="4419375"/>
            <a:ext cx="501675" cy="522300"/>
          </a:xfrm>
          <a:prstGeom prst="rect">
            <a:avLst/>
          </a:prstGeom>
          <a:noFill/>
          <a:ln>
            <a:noFill/>
          </a:ln>
        </p:spPr>
      </p:pic>
      <p:sp>
        <p:nvSpPr>
          <p:cNvPr id="211" name="Google Shape;211;p32"/>
          <p:cNvSpPr txBox="1"/>
          <p:nvPr/>
        </p:nvSpPr>
        <p:spPr>
          <a:xfrm>
            <a:off x="3515975" y="4252250"/>
            <a:ext cx="1038300" cy="7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Is this</a:t>
            </a:r>
            <a:endParaRPr/>
          </a:p>
          <a:p>
            <a:pPr marL="0" lvl="0" indent="0" algn="l" rtl="0">
              <a:spcBef>
                <a:spcPts val="0"/>
              </a:spcBef>
              <a:spcAft>
                <a:spcPts val="0"/>
              </a:spcAft>
              <a:buNone/>
            </a:pPr>
            <a:r>
              <a:rPr lang="en"/>
              <a:t>breakfast</a:t>
            </a:r>
            <a:endParaRPr/>
          </a:p>
          <a:p>
            <a:pPr marL="0" lvl="0" indent="0" algn="l" rtl="0">
              <a:spcBef>
                <a:spcPts val="0"/>
              </a:spcBef>
              <a:spcAft>
                <a:spcPts val="0"/>
              </a:spcAft>
              <a:buNone/>
            </a:pPr>
            <a:r>
              <a:rPr lang="en"/>
              <a:t>balanced?</a:t>
            </a:r>
            <a:endParaRPr/>
          </a:p>
          <a:p>
            <a:pPr marL="0" lvl="0" indent="0" algn="l" rtl="0">
              <a:spcBef>
                <a:spcPts val="0"/>
              </a:spcBef>
              <a:spcAft>
                <a:spcPts val="0"/>
              </a:spcAft>
              <a:buNone/>
            </a:pPr>
            <a:endParaRPr/>
          </a:p>
        </p:txBody>
      </p:sp>
      <p:pic>
        <p:nvPicPr>
          <p:cNvPr id="212" name="Google Shape;212;p32"/>
          <p:cNvPicPr preferRelativeResize="0"/>
          <p:nvPr/>
        </p:nvPicPr>
        <p:blipFill>
          <a:blip r:embed="rId6">
            <a:alphaModFix/>
          </a:blip>
          <a:stretch>
            <a:fillRect/>
          </a:stretch>
        </p:blipFill>
        <p:spPr>
          <a:xfrm>
            <a:off x="5741800" y="4471475"/>
            <a:ext cx="456775" cy="418075"/>
          </a:xfrm>
          <a:prstGeom prst="rect">
            <a:avLst/>
          </a:prstGeom>
          <a:noFill/>
          <a:ln>
            <a:noFill/>
          </a:ln>
        </p:spPr>
      </p:pic>
      <p:pic>
        <p:nvPicPr>
          <p:cNvPr id="213" name="Google Shape;213;p32">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
        <p:nvSpPr>
          <p:cNvPr id="214" name="Google Shape;214;p32"/>
          <p:cNvSpPr/>
          <p:nvPr/>
        </p:nvSpPr>
        <p:spPr>
          <a:xfrm>
            <a:off x="3549150" y="3019250"/>
            <a:ext cx="4448700" cy="10968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
        <p:cNvGrpSpPr/>
        <p:nvPr/>
      </p:nvGrpSpPr>
      <p:grpSpPr>
        <a:xfrm>
          <a:off x="0" y="0"/>
          <a:ext cx="0" cy="0"/>
          <a:chOff x="0" y="0"/>
          <a:chExt cx="0" cy="0"/>
        </a:xfrm>
      </p:grpSpPr>
      <p:sp>
        <p:nvSpPr>
          <p:cNvPr id="219" name="Google Shape;219;p33"/>
          <p:cNvSpPr txBox="1">
            <a:spLocks noGrp="1"/>
          </p:cNvSpPr>
          <p:nvPr>
            <p:ph type="body" idx="1"/>
          </p:nvPr>
        </p:nvSpPr>
        <p:spPr>
          <a:xfrm>
            <a:off x="311700" y="1960025"/>
            <a:ext cx="3591600" cy="764100"/>
          </a:xfrm>
          <a:prstGeom prst="rect">
            <a:avLst/>
          </a:prstGeom>
          <a:solidFill>
            <a:srgbClr val="F1B434"/>
          </a:solidFill>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Were there any breakfasts that were not balanced?</a:t>
            </a:r>
            <a:endParaRPr>
              <a:solidFill>
                <a:schemeClr val="dk1"/>
              </a:solidFill>
            </a:endParaRPr>
          </a:p>
        </p:txBody>
      </p:sp>
      <p:sp>
        <p:nvSpPr>
          <p:cNvPr id="220" name="Google Shape;220;p33"/>
          <p:cNvSpPr txBox="1">
            <a:spLocks noGrp="1"/>
          </p:cNvSpPr>
          <p:nvPr>
            <p:ph type="body" idx="1"/>
          </p:nvPr>
        </p:nvSpPr>
        <p:spPr>
          <a:xfrm>
            <a:off x="311700" y="2951275"/>
            <a:ext cx="3591600" cy="764100"/>
          </a:xfrm>
          <a:prstGeom prst="rect">
            <a:avLst/>
          </a:prstGeom>
          <a:solidFill>
            <a:srgbClr val="F1B434"/>
          </a:solidFill>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What food could you add to make it balanced?</a:t>
            </a:r>
            <a:endParaRPr>
              <a:solidFill>
                <a:schemeClr val="dk1"/>
              </a:solidFill>
            </a:endParaRPr>
          </a:p>
        </p:txBody>
      </p:sp>
      <p:sp>
        <p:nvSpPr>
          <p:cNvPr id="221" name="Google Shape;221;p33"/>
          <p:cNvSpPr txBox="1">
            <a:spLocks noGrp="1"/>
          </p:cNvSpPr>
          <p:nvPr>
            <p:ph type="body" idx="1"/>
          </p:nvPr>
        </p:nvSpPr>
        <p:spPr>
          <a:xfrm>
            <a:off x="311700" y="3942500"/>
            <a:ext cx="3591600" cy="764100"/>
          </a:xfrm>
          <a:prstGeom prst="rect">
            <a:avLst/>
          </a:prstGeom>
          <a:solidFill>
            <a:srgbClr val="F1B434"/>
          </a:solidFill>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What food group does that food belong to?</a:t>
            </a:r>
            <a:endParaRPr>
              <a:solidFill>
                <a:schemeClr val="dk1"/>
              </a:solidFill>
            </a:endParaRPr>
          </a:p>
        </p:txBody>
      </p:sp>
      <p:pic>
        <p:nvPicPr>
          <p:cNvPr id="222" name="Google Shape;222;p3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223" name="Google Shape;223;p33"/>
          <p:cNvSpPr/>
          <p:nvPr/>
        </p:nvSpPr>
        <p:spPr>
          <a:xfrm>
            <a:off x="4058413" y="3908900"/>
            <a:ext cx="3795600" cy="7977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24" name="Google Shape;224;p33"/>
          <p:cNvSpPr/>
          <p:nvPr/>
        </p:nvSpPr>
        <p:spPr>
          <a:xfrm>
            <a:off x="4079050" y="2917675"/>
            <a:ext cx="3795600" cy="7977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25" name="Google Shape;225;p33"/>
          <p:cNvSpPr/>
          <p:nvPr/>
        </p:nvSpPr>
        <p:spPr>
          <a:xfrm>
            <a:off x="4079050" y="1926450"/>
            <a:ext cx="3795600" cy="7977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pic>
        <p:nvPicPr>
          <p:cNvPr id="230" name="Google Shape;230;p34">
            <a:hlinkClick r:id="rId4" action="ppaction://hlinksldjump"/>
          </p:cNvPr>
          <p:cNvPicPr preferRelativeResize="0"/>
          <p:nvPr/>
        </p:nvPicPr>
        <p:blipFill>
          <a:blip r:embed="rId5">
            <a:alphaModFix/>
          </a:blip>
          <a:stretch>
            <a:fillRect/>
          </a:stretch>
        </p:blipFill>
        <p:spPr>
          <a:xfrm>
            <a:off x="8089375" y="4087700"/>
            <a:ext cx="741550" cy="7548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35"/>
          <p:cNvSpPr txBox="1">
            <a:spLocks noGrp="1"/>
          </p:cNvSpPr>
          <p:nvPr>
            <p:ph type="body" idx="1"/>
          </p:nvPr>
        </p:nvSpPr>
        <p:spPr>
          <a:xfrm>
            <a:off x="1353750" y="1910200"/>
            <a:ext cx="6303600" cy="265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a:solidFill>
                  <a:srgbClr val="E57200"/>
                </a:solidFill>
              </a:rPr>
              <a:t>Instructions</a:t>
            </a:r>
            <a:endParaRPr sz="2200" b="1">
              <a:solidFill>
                <a:srgbClr val="E57200"/>
              </a:solidFill>
            </a:endParaRPr>
          </a:p>
          <a:p>
            <a:pPr marL="0" lvl="0" indent="0" algn="l" rtl="0">
              <a:spcBef>
                <a:spcPts val="1600"/>
              </a:spcBef>
              <a:spcAft>
                <a:spcPts val="0"/>
              </a:spcAft>
              <a:buClr>
                <a:schemeClr val="dk1"/>
              </a:buClr>
              <a:buSzPts val="1100"/>
              <a:buFont typeface="Arial"/>
              <a:buNone/>
            </a:pPr>
            <a:r>
              <a:rPr lang="en">
                <a:solidFill>
                  <a:schemeClr val="dk1"/>
                </a:solidFill>
              </a:rPr>
              <a:t>On the next slide, list 3 foods from 3 different food groups that you would like to eat for your own breakfast. </a:t>
            </a:r>
            <a:endParaRPr>
              <a:solidFill>
                <a:schemeClr val="dk1"/>
              </a:solidFill>
            </a:endParaRPr>
          </a:p>
          <a:p>
            <a:pPr marL="0" lvl="0" indent="0" algn="l" rtl="0">
              <a:spcBef>
                <a:spcPts val="1600"/>
              </a:spcBef>
              <a:spcAft>
                <a:spcPts val="0"/>
              </a:spcAft>
              <a:buClr>
                <a:schemeClr val="dk1"/>
              </a:buClr>
              <a:buSzPts val="1100"/>
              <a:buFont typeface="Arial"/>
              <a:buNone/>
            </a:pPr>
            <a:r>
              <a:rPr lang="en">
                <a:solidFill>
                  <a:schemeClr val="dk1"/>
                </a:solidFill>
              </a:rPr>
              <a:t>Next to each food, write the name of the food group. Ask your teacher or a family member to help you locate your school breakfast menu online. This may give you some ideas, too.</a:t>
            </a:r>
            <a:endParaRPr>
              <a:solidFill>
                <a:schemeClr val="dk1"/>
              </a:solidFill>
            </a:endParaRPr>
          </a:p>
          <a:p>
            <a:pPr marL="0" lvl="0" indent="0" algn="l" rtl="0">
              <a:spcBef>
                <a:spcPts val="1600"/>
              </a:spcBef>
              <a:spcAft>
                <a:spcPts val="1600"/>
              </a:spcAft>
              <a:buNone/>
            </a:pPr>
            <a:endParaRPr/>
          </a:p>
        </p:txBody>
      </p:sp>
      <p:pic>
        <p:nvPicPr>
          <p:cNvPr id="236" name="Google Shape;236;p35"/>
          <p:cNvPicPr preferRelativeResize="0"/>
          <p:nvPr/>
        </p:nvPicPr>
        <p:blipFill>
          <a:blip r:embed="rId4">
            <a:alphaModFix/>
          </a:blip>
          <a:stretch>
            <a:fillRect/>
          </a:stretch>
        </p:blipFill>
        <p:spPr>
          <a:xfrm>
            <a:off x="491825" y="2226000"/>
            <a:ext cx="895150" cy="1042082"/>
          </a:xfrm>
          <a:prstGeom prst="rect">
            <a:avLst/>
          </a:prstGeom>
          <a:noFill/>
          <a:ln>
            <a:noFill/>
          </a:ln>
        </p:spPr>
      </p:pic>
      <p:pic>
        <p:nvPicPr>
          <p:cNvPr id="237" name="Google Shape;237;p35"/>
          <p:cNvPicPr preferRelativeResize="0"/>
          <p:nvPr/>
        </p:nvPicPr>
        <p:blipFill>
          <a:blip r:embed="rId5">
            <a:alphaModFix/>
          </a:blip>
          <a:stretch>
            <a:fillRect/>
          </a:stretch>
        </p:blipFill>
        <p:spPr>
          <a:xfrm>
            <a:off x="515206" y="3170463"/>
            <a:ext cx="848389" cy="1015362"/>
          </a:xfrm>
          <a:prstGeom prst="rect">
            <a:avLst/>
          </a:prstGeom>
          <a:noFill/>
          <a:ln>
            <a:noFill/>
          </a:ln>
        </p:spPr>
      </p:pic>
      <p:pic>
        <p:nvPicPr>
          <p:cNvPr id="238" name="Google Shape;238;p35">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Google Shape;243;p36"/>
          <p:cNvSpPr txBox="1">
            <a:spLocks noGrp="1"/>
          </p:cNvSpPr>
          <p:nvPr>
            <p:ph type="body" idx="1"/>
          </p:nvPr>
        </p:nvSpPr>
        <p:spPr>
          <a:xfrm>
            <a:off x="348675" y="2096850"/>
            <a:ext cx="867600" cy="39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solidFill>
                  <a:srgbClr val="E57200"/>
                </a:solidFill>
              </a:rPr>
              <a:t>Food</a:t>
            </a:r>
            <a:endParaRPr b="1">
              <a:solidFill>
                <a:srgbClr val="E57200"/>
              </a:solidFill>
            </a:endParaRPr>
          </a:p>
        </p:txBody>
      </p:sp>
      <p:sp>
        <p:nvSpPr>
          <p:cNvPr id="244" name="Google Shape;244;p36"/>
          <p:cNvSpPr txBox="1">
            <a:spLocks noGrp="1"/>
          </p:cNvSpPr>
          <p:nvPr>
            <p:ph type="body" idx="1"/>
          </p:nvPr>
        </p:nvSpPr>
        <p:spPr>
          <a:xfrm>
            <a:off x="2637150" y="1835450"/>
            <a:ext cx="5839500" cy="3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E57200"/>
                </a:solidFill>
              </a:rPr>
              <a:t>Food Group </a:t>
            </a:r>
            <a:endParaRPr b="1">
              <a:solidFill>
                <a:srgbClr val="E57200"/>
              </a:solidFill>
            </a:endParaRPr>
          </a:p>
          <a:p>
            <a:pPr marL="0" lvl="0" indent="0" algn="l" rtl="0">
              <a:lnSpc>
                <a:spcPct val="100000"/>
              </a:lnSpc>
              <a:spcBef>
                <a:spcPts val="1600"/>
              </a:spcBef>
              <a:spcAft>
                <a:spcPts val="1600"/>
              </a:spcAft>
              <a:buNone/>
            </a:pPr>
            <a:endParaRPr sz="1200" b="1">
              <a:solidFill>
                <a:schemeClr val="dk1"/>
              </a:solidFill>
            </a:endParaRPr>
          </a:p>
        </p:txBody>
      </p:sp>
      <p:sp>
        <p:nvSpPr>
          <p:cNvPr id="245" name="Google Shape;245;p36"/>
          <p:cNvSpPr txBox="1"/>
          <p:nvPr/>
        </p:nvSpPr>
        <p:spPr>
          <a:xfrm>
            <a:off x="2637150" y="2157950"/>
            <a:ext cx="5730600" cy="5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200" b="1">
                <a:solidFill>
                  <a:schemeClr val="dk1"/>
                </a:solidFill>
              </a:rPr>
              <a:t>Use the 3 out of 5 rule by using grains + fruit or vegetable + dairy or protein.</a:t>
            </a:r>
            <a:endParaRPr/>
          </a:p>
        </p:txBody>
      </p:sp>
      <p:pic>
        <p:nvPicPr>
          <p:cNvPr id="246" name="Google Shape;246;p36">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graphicFrame>
        <p:nvGraphicFramePr>
          <p:cNvPr id="247" name="Google Shape;247;p36"/>
          <p:cNvGraphicFramePr/>
          <p:nvPr/>
        </p:nvGraphicFramePr>
        <p:xfrm>
          <a:off x="410275" y="2595200"/>
          <a:ext cx="7399250" cy="2143875"/>
        </p:xfrm>
        <a:graphic>
          <a:graphicData uri="http://schemas.openxmlformats.org/drawingml/2006/table">
            <a:tbl>
              <a:tblPr>
                <a:noFill/>
                <a:tableStyleId>{F68D642A-40C3-40E1-8870-D74F93EE8536}</a:tableStyleId>
              </a:tblPr>
              <a:tblGrid>
                <a:gridCol w="2307075"/>
                <a:gridCol w="5092175"/>
              </a:tblGrid>
              <a:tr h="714625">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r>
              <a:tr h="714625">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r>
              <a:tr h="714625">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sp>
        <p:nvSpPr>
          <p:cNvPr id="252" name="Google Shape;252;p37"/>
          <p:cNvSpPr txBox="1">
            <a:spLocks noGrp="1"/>
          </p:cNvSpPr>
          <p:nvPr>
            <p:ph type="body" idx="1"/>
          </p:nvPr>
        </p:nvSpPr>
        <p:spPr>
          <a:xfrm>
            <a:off x="311700" y="1968325"/>
            <a:ext cx="8520600" cy="124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Now it is time to turn your plan into action. Share this menu with your family. Offer to help prepare this breakfast for everyone to enjoy! </a:t>
            </a:r>
            <a:endParaRPr sz="1600">
              <a:solidFill>
                <a:schemeClr val="dk1"/>
              </a:solidFill>
            </a:endParaRPr>
          </a:p>
          <a:p>
            <a:pPr marL="0" lvl="0" indent="0" algn="l" rtl="0">
              <a:spcBef>
                <a:spcPts val="1600"/>
              </a:spcBef>
              <a:spcAft>
                <a:spcPts val="1600"/>
              </a:spcAft>
              <a:buNone/>
            </a:pPr>
            <a:r>
              <a:rPr lang="en" b="1">
                <a:solidFill>
                  <a:srgbClr val="E57200"/>
                </a:solidFill>
              </a:rPr>
              <a:t>At home you can help with breakfast by:</a:t>
            </a:r>
            <a:endParaRPr b="1">
              <a:solidFill>
                <a:srgbClr val="E57200"/>
              </a:solidFill>
            </a:endParaRPr>
          </a:p>
        </p:txBody>
      </p:sp>
      <p:pic>
        <p:nvPicPr>
          <p:cNvPr id="253" name="Google Shape;253;p37">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254" name="Google Shape;254;p37"/>
          <p:cNvSpPr/>
          <p:nvPr/>
        </p:nvSpPr>
        <p:spPr>
          <a:xfrm>
            <a:off x="431325" y="3278050"/>
            <a:ext cx="7307700" cy="1429500"/>
          </a:xfrm>
          <a:prstGeom prst="rect">
            <a:avLst/>
          </a:prstGeom>
          <a:solidFill>
            <a:schemeClr val="lt1"/>
          </a:solidFill>
          <a:ln w="19050" cap="flat" cmpd="sng">
            <a:solidFill>
              <a:srgbClr val="E572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8"/>
        <p:cNvGrpSpPr/>
        <p:nvPr/>
      </p:nvGrpSpPr>
      <p:grpSpPr>
        <a:xfrm>
          <a:off x="0" y="0"/>
          <a:ext cx="0" cy="0"/>
          <a:chOff x="0" y="0"/>
          <a:chExt cx="0" cy="0"/>
        </a:xfrm>
      </p:grpSpPr>
      <p:pic>
        <p:nvPicPr>
          <p:cNvPr id="259" name="Google Shape;259;p38">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260" name="Google Shape;260;p38"/>
          <p:cNvSpPr txBox="1"/>
          <p:nvPr/>
        </p:nvSpPr>
        <p:spPr>
          <a:xfrm>
            <a:off x="475250" y="1688950"/>
            <a:ext cx="4340400" cy="96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a:t>Think of a complete breakfast that includes 3 out of 5 food groups. The 5 food groups help your body learn, play, and grow. </a:t>
            </a:r>
            <a:endParaRPr b="1"/>
          </a:p>
          <a:p>
            <a:pPr marL="0" lvl="0" indent="0" algn="l" rtl="0">
              <a:spcBef>
                <a:spcPts val="1200"/>
              </a:spcBef>
              <a:spcAft>
                <a:spcPts val="0"/>
              </a:spcAft>
              <a:buNone/>
            </a:pPr>
            <a:endParaRPr sz="1600" b="1"/>
          </a:p>
        </p:txBody>
      </p:sp>
      <p:sp>
        <p:nvSpPr>
          <p:cNvPr id="261" name="Google Shape;261;p38"/>
          <p:cNvSpPr txBox="1"/>
          <p:nvPr/>
        </p:nvSpPr>
        <p:spPr>
          <a:xfrm>
            <a:off x="475250" y="2650150"/>
            <a:ext cx="5145300" cy="199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b="1"/>
              <a:t>Dairy</a:t>
            </a:r>
            <a:r>
              <a:rPr lang="en"/>
              <a:t> helps build strong bones and teeth = squat jumps</a:t>
            </a:r>
            <a:endParaRPr/>
          </a:p>
          <a:p>
            <a:pPr marL="0" lvl="0" indent="0" algn="l" rtl="0">
              <a:lnSpc>
                <a:spcPct val="100000"/>
              </a:lnSpc>
              <a:spcBef>
                <a:spcPts val="1200"/>
              </a:spcBef>
              <a:spcAft>
                <a:spcPts val="0"/>
              </a:spcAft>
              <a:buNone/>
            </a:pPr>
            <a:r>
              <a:rPr lang="en" b="1"/>
              <a:t>Vegetables </a:t>
            </a:r>
            <a:r>
              <a:rPr lang="en"/>
              <a:t>support healthy skin and eyes = plank</a:t>
            </a:r>
            <a:endParaRPr/>
          </a:p>
          <a:p>
            <a:pPr marL="0" lvl="0" indent="0" algn="l" rtl="0">
              <a:lnSpc>
                <a:spcPct val="100000"/>
              </a:lnSpc>
              <a:spcBef>
                <a:spcPts val="1200"/>
              </a:spcBef>
              <a:spcAft>
                <a:spcPts val="0"/>
              </a:spcAft>
              <a:buNone/>
            </a:pPr>
            <a:r>
              <a:rPr lang="en" b="1"/>
              <a:t>Fruits</a:t>
            </a:r>
            <a:r>
              <a:rPr lang="en"/>
              <a:t> aid in healing = downward-facing dog to snake pose</a:t>
            </a:r>
            <a:endParaRPr/>
          </a:p>
          <a:p>
            <a:pPr marL="0" lvl="0" indent="0" algn="l" rtl="0">
              <a:lnSpc>
                <a:spcPct val="100000"/>
              </a:lnSpc>
              <a:spcBef>
                <a:spcPts val="1200"/>
              </a:spcBef>
              <a:spcAft>
                <a:spcPts val="0"/>
              </a:spcAft>
              <a:buNone/>
            </a:pPr>
            <a:r>
              <a:rPr lang="en" b="1"/>
              <a:t>Grains</a:t>
            </a:r>
            <a:r>
              <a:rPr lang="en"/>
              <a:t> give the body energy = burpees</a:t>
            </a:r>
            <a:endParaRPr/>
          </a:p>
          <a:p>
            <a:pPr marL="0" lvl="0" indent="0" algn="l" rtl="0">
              <a:lnSpc>
                <a:spcPct val="100000"/>
              </a:lnSpc>
              <a:spcBef>
                <a:spcPts val="1200"/>
              </a:spcBef>
              <a:spcAft>
                <a:spcPts val="0"/>
              </a:spcAft>
              <a:buNone/>
            </a:pPr>
            <a:r>
              <a:rPr lang="en" b="1"/>
              <a:t>Protein </a:t>
            </a:r>
            <a:r>
              <a:rPr lang="en"/>
              <a:t>builds strong muscles = push-ups</a:t>
            </a:r>
            <a:endParaRPr/>
          </a:p>
          <a:p>
            <a:pPr marL="0" lvl="0" indent="0" algn="l" rtl="0">
              <a:lnSpc>
                <a:spcPct val="100000"/>
              </a:lnSpc>
              <a:spcBef>
                <a:spcPts val="1200"/>
              </a:spcBef>
              <a:spcAft>
                <a:spcPts val="0"/>
              </a:spcAft>
              <a:buClr>
                <a:schemeClr val="dk1"/>
              </a:buClr>
              <a:buSzPts val="1100"/>
              <a:buFont typeface="Arial"/>
              <a:buNone/>
            </a:pPr>
            <a:endParaRPr sz="1700"/>
          </a:p>
          <a:p>
            <a:pPr marL="0" lvl="0" indent="0" algn="l" rtl="0">
              <a:spcBef>
                <a:spcPts val="1200"/>
              </a:spcBef>
              <a:spcAft>
                <a:spcPts val="0"/>
              </a:spcAft>
              <a:buNone/>
            </a:pPr>
            <a:endParaRPr/>
          </a:p>
        </p:txBody>
      </p:sp>
      <p:pic>
        <p:nvPicPr>
          <p:cNvPr id="262" name="Google Shape;262;p38"/>
          <p:cNvPicPr preferRelativeResize="0"/>
          <p:nvPr/>
        </p:nvPicPr>
        <p:blipFill>
          <a:blip r:embed="rId5">
            <a:alphaModFix/>
          </a:blip>
          <a:stretch>
            <a:fillRect/>
          </a:stretch>
        </p:blipFill>
        <p:spPr>
          <a:xfrm rot="809844">
            <a:off x="5721472" y="3735043"/>
            <a:ext cx="830810" cy="645643"/>
          </a:xfrm>
          <a:prstGeom prst="rect">
            <a:avLst/>
          </a:prstGeom>
          <a:noFill/>
          <a:ln>
            <a:noFill/>
          </a:ln>
        </p:spPr>
      </p:pic>
      <p:pic>
        <p:nvPicPr>
          <p:cNvPr id="263" name="Google Shape;263;p38"/>
          <p:cNvPicPr preferRelativeResize="0"/>
          <p:nvPr/>
        </p:nvPicPr>
        <p:blipFill>
          <a:blip r:embed="rId6">
            <a:alphaModFix/>
          </a:blip>
          <a:stretch>
            <a:fillRect/>
          </a:stretch>
        </p:blipFill>
        <p:spPr>
          <a:xfrm rot="-9154049">
            <a:off x="6604643" y="4203659"/>
            <a:ext cx="291739" cy="649532"/>
          </a:xfrm>
          <a:prstGeom prst="rect">
            <a:avLst/>
          </a:prstGeom>
          <a:noFill/>
          <a:ln>
            <a:noFill/>
          </a:ln>
        </p:spPr>
      </p:pic>
      <p:sp>
        <p:nvSpPr>
          <p:cNvPr id="264" name="Google Shape;264;p38"/>
          <p:cNvSpPr txBox="1"/>
          <p:nvPr/>
        </p:nvSpPr>
        <p:spPr>
          <a:xfrm>
            <a:off x="5523150" y="1688950"/>
            <a:ext cx="3345300" cy="208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a:t>Which food group makes up the biggest part of your breakfast? Do 15 repetitions of that exercise without stopping. For your second food, do 10 repetitions. For the last food, do 5 repetitions. Repeat 3 times.</a:t>
            </a:r>
            <a:endParaRPr b="1"/>
          </a:p>
          <a:p>
            <a:pPr marL="0" lvl="0" indent="0" algn="l" rtl="0">
              <a:spcBef>
                <a:spcPts val="1200"/>
              </a:spcBef>
              <a:spcAft>
                <a:spcPts val="0"/>
              </a:spcAft>
              <a:buNone/>
            </a:pPr>
            <a:endParaRPr>
              <a:solidFill>
                <a:schemeClr val="dk1"/>
              </a:solidFill>
            </a:endParaRPr>
          </a:p>
        </p:txBody>
      </p:sp>
      <p:sp>
        <p:nvSpPr>
          <p:cNvPr id="265" name="Google Shape;265;p38"/>
          <p:cNvSpPr txBox="1"/>
          <p:nvPr/>
        </p:nvSpPr>
        <p:spPr>
          <a:xfrm rot="833763">
            <a:off x="5256676" y="4346057"/>
            <a:ext cx="1516483" cy="6177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E57200"/>
                </a:solidFill>
              </a:rPr>
              <a:t>Watch how to do the exercises!</a:t>
            </a:r>
            <a:endParaRPr sz="1200" b="1">
              <a:solidFill>
                <a:srgbClr val="E572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9"/>
        <p:cNvGrpSpPr/>
        <p:nvPr/>
      </p:nvGrpSpPr>
      <p:grpSpPr>
        <a:xfrm>
          <a:off x="0" y="0"/>
          <a:ext cx="0" cy="0"/>
          <a:chOff x="0" y="0"/>
          <a:chExt cx="0" cy="0"/>
        </a:xfrm>
      </p:grpSpPr>
      <p:sp>
        <p:nvSpPr>
          <p:cNvPr id="270" name="Google Shape;270;p39"/>
          <p:cNvSpPr txBox="1"/>
          <p:nvPr/>
        </p:nvSpPr>
        <p:spPr>
          <a:xfrm>
            <a:off x="3216500" y="1773650"/>
            <a:ext cx="5449800" cy="293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500" b="1">
                <a:solidFill>
                  <a:schemeClr val="dk1"/>
                </a:solidFill>
              </a:rPr>
              <a:t>Example:</a:t>
            </a:r>
            <a:endParaRPr sz="1500" b="1">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500">
                <a:solidFill>
                  <a:schemeClr val="dk1"/>
                </a:solidFill>
              </a:rPr>
              <a:t>A complete breakfast could be peanut butter toast with milk.</a:t>
            </a:r>
            <a:endParaRPr sz="150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500">
                <a:solidFill>
                  <a:schemeClr val="dk1"/>
                </a:solidFill>
              </a:rPr>
              <a:t>Milk = Dairy: Do 15 squat jumps.</a:t>
            </a:r>
            <a:endParaRPr sz="150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500">
                <a:solidFill>
                  <a:schemeClr val="dk1"/>
                </a:solidFill>
              </a:rPr>
              <a:t>Peanut Butter = Protein: Do 10 push-ups.</a:t>
            </a:r>
            <a:endParaRPr sz="150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500">
                <a:solidFill>
                  <a:schemeClr val="dk1"/>
                </a:solidFill>
              </a:rPr>
              <a:t>Toast = Grains: Do 5 burpees.</a:t>
            </a:r>
            <a:endParaRPr sz="150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500">
                <a:solidFill>
                  <a:schemeClr val="dk1"/>
                </a:solidFill>
              </a:rPr>
              <a:t>Repeat 3 times.</a:t>
            </a:r>
            <a:endParaRPr sz="1500">
              <a:solidFill>
                <a:schemeClr val="dk1"/>
              </a:solidFill>
            </a:endParaRPr>
          </a:p>
          <a:p>
            <a:pPr marL="0" lvl="0" indent="0" algn="l" rtl="0">
              <a:lnSpc>
                <a:spcPct val="100000"/>
              </a:lnSpc>
              <a:spcBef>
                <a:spcPts val="1200"/>
              </a:spcBef>
              <a:spcAft>
                <a:spcPts val="0"/>
              </a:spcAft>
              <a:buNone/>
            </a:pPr>
            <a:endParaRPr sz="1800"/>
          </a:p>
        </p:txBody>
      </p:sp>
      <p:pic>
        <p:nvPicPr>
          <p:cNvPr id="271" name="Google Shape;271;p39">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5"/>
        <p:cNvGrpSpPr/>
        <p:nvPr/>
      </p:nvGrpSpPr>
      <p:grpSpPr>
        <a:xfrm>
          <a:off x="0" y="0"/>
          <a:ext cx="0" cy="0"/>
          <a:chOff x="0" y="0"/>
          <a:chExt cx="0" cy="0"/>
        </a:xfrm>
      </p:grpSpPr>
      <p:sp>
        <p:nvSpPr>
          <p:cNvPr id="276" name="Google Shape;276;p40"/>
          <p:cNvSpPr txBox="1">
            <a:spLocks noGrp="1"/>
          </p:cNvSpPr>
          <p:nvPr>
            <p:ph type="body" idx="1"/>
          </p:nvPr>
        </p:nvSpPr>
        <p:spPr>
          <a:xfrm rot="-693579">
            <a:off x="295107" y="3695820"/>
            <a:ext cx="2362418" cy="582412"/>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400">
                <a:solidFill>
                  <a:schemeClr val="dk1"/>
                </a:solidFill>
              </a:rPr>
              <a:t>Check out these tasty breakfast recipes.</a:t>
            </a:r>
            <a:endParaRPr sz="1400">
              <a:solidFill>
                <a:schemeClr val="dk1"/>
              </a:solidFill>
            </a:endParaRPr>
          </a:p>
        </p:txBody>
      </p:sp>
      <p:pic>
        <p:nvPicPr>
          <p:cNvPr id="277" name="Google Shape;277;p40"/>
          <p:cNvPicPr preferRelativeResize="0"/>
          <p:nvPr/>
        </p:nvPicPr>
        <p:blipFill>
          <a:blip r:embed="rId4">
            <a:alphaModFix/>
          </a:blip>
          <a:stretch>
            <a:fillRect/>
          </a:stretch>
        </p:blipFill>
        <p:spPr>
          <a:xfrm rot="-2994219">
            <a:off x="1265300" y="4210775"/>
            <a:ext cx="349475" cy="778050"/>
          </a:xfrm>
          <a:prstGeom prst="rect">
            <a:avLst/>
          </a:prstGeom>
          <a:noFill/>
          <a:ln>
            <a:noFill/>
          </a:ln>
        </p:spPr>
      </p:pic>
      <p:pic>
        <p:nvPicPr>
          <p:cNvPr id="278" name="Google Shape;278;p40">
            <a:hlinkClick r:id="rId5"/>
          </p:cNvPr>
          <p:cNvPicPr preferRelativeResize="0"/>
          <p:nvPr/>
        </p:nvPicPr>
        <p:blipFill>
          <a:blip r:embed="rId6">
            <a:alphaModFix/>
          </a:blip>
          <a:stretch>
            <a:fillRect/>
          </a:stretch>
        </p:blipFill>
        <p:spPr>
          <a:xfrm>
            <a:off x="2304497" y="3650175"/>
            <a:ext cx="2055725" cy="1230975"/>
          </a:xfrm>
          <a:prstGeom prst="rect">
            <a:avLst/>
          </a:prstGeom>
          <a:noFill/>
          <a:ln>
            <a:noFill/>
          </a:ln>
        </p:spPr>
      </p:pic>
      <p:pic>
        <p:nvPicPr>
          <p:cNvPr id="279" name="Google Shape;279;p40">
            <a:hlinkClick r:id="rId7" action="ppaction://hlinksldjump"/>
          </p:cNvPr>
          <p:cNvPicPr preferRelativeResize="0"/>
          <p:nvPr/>
        </p:nvPicPr>
        <p:blipFill>
          <a:blip r:embed="rId8">
            <a:alphaModFix/>
          </a:blip>
          <a:stretch>
            <a:fillRect/>
          </a:stretch>
        </p:blipFill>
        <p:spPr>
          <a:xfrm>
            <a:off x="8089375" y="4087700"/>
            <a:ext cx="741550" cy="7548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3"/>
        <p:cNvGrpSpPr/>
        <p:nvPr/>
      </p:nvGrpSpPr>
      <p:grpSpPr>
        <a:xfrm>
          <a:off x="0" y="0"/>
          <a:ext cx="0" cy="0"/>
          <a:chOff x="0" y="0"/>
          <a:chExt cx="0" cy="0"/>
        </a:xfrm>
      </p:grpSpPr>
      <p:pic>
        <p:nvPicPr>
          <p:cNvPr id="284" name="Google Shape;284;p41">
            <a:hlinkClick r:id="rId4" action="ppaction://hlinksldjump"/>
          </p:cNvPr>
          <p:cNvPicPr preferRelativeResize="0"/>
          <p:nvPr/>
        </p:nvPicPr>
        <p:blipFill>
          <a:blip r:embed="rId5">
            <a:alphaModFix/>
          </a:blip>
          <a:stretch>
            <a:fillRect/>
          </a:stretch>
        </p:blipFill>
        <p:spPr>
          <a:xfrm>
            <a:off x="8089375" y="4087700"/>
            <a:ext cx="741550" cy="754800"/>
          </a:xfrm>
          <a:prstGeom prst="rect">
            <a:avLst/>
          </a:prstGeom>
          <a:noFill/>
          <a:ln>
            <a:noFill/>
          </a:ln>
        </p:spPr>
      </p:pic>
      <p:sp>
        <p:nvSpPr>
          <p:cNvPr id="285" name="Google Shape;285;p41"/>
          <p:cNvSpPr txBox="1"/>
          <p:nvPr/>
        </p:nvSpPr>
        <p:spPr>
          <a:xfrm>
            <a:off x="644625" y="1974125"/>
            <a:ext cx="8044200" cy="143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41"/>
          <p:cNvSpPr txBox="1"/>
          <p:nvPr/>
        </p:nvSpPr>
        <p:spPr>
          <a:xfrm>
            <a:off x="644625" y="1974125"/>
            <a:ext cx="8186400" cy="1312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b="1">
                <a:solidFill>
                  <a:schemeClr val="dk1"/>
                </a:solidFill>
              </a:rPr>
              <a:t>Please follow this </a:t>
            </a:r>
            <a:r>
              <a:rPr lang="en" b="1" u="sng">
                <a:solidFill>
                  <a:schemeClr val="hlink"/>
                </a:solidFill>
                <a:hlinkClick r:id="rId6"/>
              </a:rPr>
              <a:t>link</a:t>
            </a:r>
            <a:r>
              <a:rPr lang="en" b="1">
                <a:solidFill>
                  <a:schemeClr val="dk1"/>
                </a:solidFill>
              </a:rPr>
              <a:t> to a short survey to provide your feedback.  </a:t>
            </a:r>
            <a:r>
              <a:rPr lang="en" sz="1300" b="1">
                <a:solidFill>
                  <a:schemeClr val="dk1"/>
                </a:solidFill>
              </a:rPr>
              <a:t> </a:t>
            </a:r>
            <a:r>
              <a:rPr lang="en" sz="1100" b="1">
                <a:solidFill>
                  <a:schemeClr val="dk1"/>
                </a:solidFill>
              </a:rPr>
              <a:t> </a:t>
            </a:r>
            <a:endParaRPr sz="1100" b="1">
              <a:solidFill>
                <a:schemeClr val="dk1"/>
              </a:solidFill>
            </a:endParaRPr>
          </a:p>
          <a:p>
            <a:pPr marL="0" lvl="0" indent="0" algn="ctr" rtl="0">
              <a:lnSpc>
                <a:spcPct val="115000"/>
              </a:lnSpc>
              <a:spcBef>
                <a:spcPts val="1200"/>
              </a:spcBef>
              <a:spcAft>
                <a:spcPts val="0"/>
              </a:spcAft>
              <a:buClr>
                <a:schemeClr val="dk1"/>
              </a:buClr>
              <a:buSzPts val="1100"/>
              <a:buFont typeface="Arial"/>
              <a:buNone/>
            </a:pPr>
            <a:r>
              <a:rPr lang="en" sz="1100" b="1">
                <a:solidFill>
                  <a:schemeClr val="dk1"/>
                </a:solidFill>
              </a:rPr>
              <a:t> 	</a:t>
            </a:r>
            <a:endParaRPr sz="1100" b="1" u="sng">
              <a:solidFill>
                <a:schemeClr val="hlink"/>
              </a:solidFill>
            </a:endParaRPr>
          </a:p>
          <a:p>
            <a:pPr marL="0" lvl="0" indent="0" algn="ctr" rtl="0">
              <a:lnSpc>
                <a:spcPct val="115000"/>
              </a:lnSpc>
              <a:spcBef>
                <a:spcPts val="1200"/>
              </a:spcBef>
              <a:spcAft>
                <a:spcPts val="0"/>
              </a:spcAft>
              <a:buClr>
                <a:schemeClr val="dk1"/>
              </a:buClr>
              <a:buSzPts val="1100"/>
              <a:buFont typeface="Arial"/>
              <a:buNone/>
            </a:pPr>
            <a:r>
              <a:rPr lang="en" b="1">
                <a:solidFill>
                  <a:schemeClr val="dk1"/>
                </a:solidFill>
              </a:rPr>
              <a:t>Encourage students to complete the short </a:t>
            </a:r>
            <a:r>
              <a:rPr lang="en" b="1" u="sng">
                <a:solidFill>
                  <a:schemeClr val="hlink"/>
                </a:solidFill>
                <a:hlinkClick r:id="rId7"/>
              </a:rPr>
              <a:t>Knowledge Check</a:t>
            </a:r>
            <a:r>
              <a:rPr lang="en" b="1">
                <a:solidFill>
                  <a:schemeClr val="dk1"/>
                </a:solidFill>
              </a:rPr>
              <a:t> after completing the Builder.</a:t>
            </a:r>
            <a:r>
              <a:rPr lang="en" sz="1100" b="1">
                <a:solidFill>
                  <a:schemeClr val="dk1"/>
                </a:solidFill>
              </a:rPr>
              <a:t>	</a:t>
            </a:r>
            <a:endParaRPr sz="1100" b="1" u="sng">
              <a:solidFill>
                <a:schemeClr val="hlink"/>
              </a:solidFill>
            </a:endParaRPr>
          </a:p>
          <a:p>
            <a:pPr marL="0" lvl="0" indent="0" algn="l" rtl="0">
              <a:lnSpc>
                <a:spcPct val="115000"/>
              </a:lnSpc>
              <a:spcBef>
                <a:spcPts val="1200"/>
              </a:spcBef>
              <a:spcAft>
                <a:spcPts val="1200"/>
              </a:spcAft>
              <a:buClr>
                <a:schemeClr val="dk1"/>
              </a:buClr>
              <a:buSzPts val="1100"/>
              <a:buFont typeface="Arial"/>
              <a:buNone/>
            </a:pPr>
            <a:r>
              <a:rPr lang="en" sz="1100">
                <a:solidFill>
                  <a:schemeClr val="dk1"/>
                </a:solidFill>
              </a:rPr>
              <a:t> </a:t>
            </a:r>
            <a:endParaRPr sz="1100">
              <a:solidFill>
                <a:schemeClr val="dk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5"/>
          <p:cNvSpPr/>
          <p:nvPr/>
        </p:nvSpPr>
        <p:spPr>
          <a:xfrm>
            <a:off x="0" y="1648775"/>
            <a:ext cx="5880000" cy="975900"/>
          </a:xfrm>
          <a:prstGeom prst="rect">
            <a:avLst/>
          </a:prstGeom>
          <a:solidFill>
            <a:srgbClr val="00A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a:spLocks noGrp="1"/>
          </p:cNvSpPr>
          <p:nvPr>
            <p:ph type="body" idx="1"/>
          </p:nvPr>
        </p:nvSpPr>
        <p:spPr>
          <a:xfrm>
            <a:off x="420600" y="1648775"/>
            <a:ext cx="5846400" cy="975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rPr>
              <a:t>What foods can you choose to make a healthy breakfast?</a:t>
            </a:r>
            <a:endParaRPr sz="2400">
              <a:solidFill>
                <a:srgbClr val="FFFFFF"/>
              </a:solidFill>
            </a:endParaRPr>
          </a:p>
        </p:txBody>
      </p:sp>
      <p:sp>
        <p:nvSpPr>
          <p:cNvPr id="74" name="Google Shape;74;p15"/>
          <p:cNvSpPr/>
          <p:nvPr/>
        </p:nvSpPr>
        <p:spPr>
          <a:xfrm>
            <a:off x="0" y="2877950"/>
            <a:ext cx="4500300" cy="618000"/>
          </a:xfrm>
          <a:prstGeom prst="rect">
            <a:avLst/>
          </a:prstGeom>
          <a:solidFill>
            <a:srgbClr val="00A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txBox="1">
            <a:spLocks noGrp="1"/>
          </p:cNvSpPr>
          <p:nvPr>
            <p:ph type="body" idx="1"/>
          </p:nvPr>
        </p:nvSpPr>
        <p:spPr>
          <a:xfrm>
            <a:off x="420600" y="2877950"/>
            <a:ext cx="5846400" cy="975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rPr>
              <a:t>Why is breakfast important?</a:t>
            </a:r>
            <a:endParaRPr sz="2400">
              <a:solidFill>
                <a:srgbClr val="FFFFFF"/>
              </a:solidFill>
            </a:endParaRPr>
          </a:p>
        </p:txBody>
      </p:sp>
      <p:pic>
        <p:nvPicPr>
          <p:cNvPr id="76" name="Google Shape;76;p15">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graphicFrame>
        <p:nvGraphicFramePr>
          <p:cNvPr id="81" name="Google Shape;81;p16"/>
          <p:cNvGraphicFramePr/>
          <p:nvPr/>
        </p:nvGraphicFramePr>
        <p:xfrm>
          <a:off x="163638" y="100688"/>
          <a:ext cx="8774425" cy="4865250"/>
        </p:xfrm>
        <a:graphic>
          <a:graphicData uri="http://schemas.openxmlformats.org/drawingml/2006/table">
            <a:tbl>
              <a:tblPr>
                <a:noFill/>
                <a:tableStyleId>{E2B598F7-E61B-4C67-8E8B-CB7E421CD4D1}</a:tableStyleId>
              </a:tblPr>
              <a:tblGrid>
                <a:gridCol w="671575"/>
                <a:gridCol w="924775"/>
                <a:gridCol w="1290400"/>
                <a:gridCol w="1441550"/>
                <a:gridCol w="933100"/>
                <a:gridCol w="859775"/>
                <a:gridCol w="891775"/>
                <a:gridCol w="902750"/>
                <a:gridCol w="858725"/>
              </a:tblGrid>
              <a:tr h="504775">
                <a:tc>
                  <a:txBody>
                    <a:bodyPr/>
                    <a:lstStyle/>
                    <a:p>
                      <a:pPr marL="0" lvl="0" indent="0" algn="ctr" rtl="0">
                        <a:spcBef>
                          <a:spcPts val="0"/>
                        </a:spcBef>
                        <a:spcAft>
                          <a:spcPts val="0"/>
                        </a:spcAft>
                        <a:buNone/>
                      </a:pPr>
                      <a:r>
                        <a:rPr lang="en" sz="1000" b="1">
                          <a:latin typeface="Calibri"/>
                          <a:ea typeface="Calibri"/>
                          <a:cs typeface="Calibri"/>
                          <a:sym typeface="Calibri"/>
                        </a:rPr>
                        <a:t>Section</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CCSS-ELA</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Rationale </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RFM*</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CCSS – ELA </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Health</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Rationale</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RFM*</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Health</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 PE</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Rationale</a:t>
                      </a:r>
                      <a:endParaRPr sz="1000" b="1">
                        <a:latin typeface="Calibri"/>
                        <a:ea typeface="Calibri"/>
                        <a:cs typeface="Calibri"/>
                        <a:sym typeface="Calibri"/>
                      </a:endParaRPr>
                    </a:p>
                  </a:txBody>
                  <a:tcPr marL="73025" marR="73025" marT="0" marB="0">
                    <a:solidFill>
                      <a:srgbClr val="EFEFEF"/>
                    </a:solidFill>
                  </a:tcPr>
                </a:tc>
              </a:tr>
              <a:tr h="1349100">
                <a:tc>
                  <a:txBody>
                    <a:bodyPr/>
                    <a:lstStyle/>
                    <a:p>
                      <a:pPr marL="0" lvl="0" indent="0" algn="l" rtl="0">
                        <a:spcBef>
                          <a:spcPts val="0"/>
                        </a:spcBef>
                        <a:spcAft>
                          <a:spcPts val="0"/>
                        </a:spcAft>
                        <a:buNone/>
                      </a:pPr>
                      <a:r>
                        <a:rPr lang="en" sz="900">
                          <a:latin typeface="Calibri"/>
                          <a:ea typeface="Calibri"/>
                          <a:cs typeface="Calibri"/>
                          <a:sym typeface="Calibri"/>
                        </a:rPr>
                        <a:t>Explore</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solidFill>
                            <a:srgbClr val="373737"/>
                          </a:solidFill>
                          <a:uFill>
                            <a:noFill/>
                          </a:u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CCSS.ELA-LITERACY.RI.3.7</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solidFill>
                            <a:srgbClr val="202020"/>
                          </a:solidFill>
                          <a:latin typeface="Calibri"/>
                          <a:ea typeface="Calibri"/>
                          <a:cs typeface="Calibri"/>
                          <a:sym typeface="Calibri"/>
                        </a:rPr>
                        <a:t>Use information gained from illustrations (e.g., maps, photographs) and the words in a text to demonstrate understanding of the text</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Brainstorm Breakfast foods with students. Compile list of foods they believe to be “healthy and unhealthy.” This will help with creating a breakfast plan</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r h="1045175">
                <a:tc>
                  <a:txBody>
                    <a:bodyPr/>
                    <a:lstStyle/>
                    <a:p>
                      <a:pPr marL="0" lvl="0" indent="0" algn="l" rtl="0">
                        <a:spcBef>
                          <a:spcPts val="0"/>
                        </a:spcBef>
                        <a:spcAft>
                          <a:spcPts val="0"/>
                        </a:spcAft>
                        <a:buNone/>
                      </a:pPr>
                      <a:r>
                        <a:rPr lang="en" sz="900">
                          <a:latin typeface="Calibri"/>
                          <a:ea typeface="Calibri"/>
                          <a:cs typeface="Calibri"/>
                          <a:sym typeface="Calibri"/>
                        </a:rPr>
                        <a:t>Explain</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CCSS.ELA-LITERACY.RI.3.1</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solidFill>
                            <a:srgbClr val="202020"/>
                          </a:solidFill>
                          <a:latin typeface="Calibri"/>
                          <a:ea typeface="Calibri"/>
                          <a:cs typeface="Calibri"/>
                          <a:sym typeface="Calibri"/>
                        </a:rPr>
                        <a:t>Ask and answer questions to demonstrate understanding of a text, referring explicitly to the text as the basis for the answers.</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remind students of how to properly create or build a breakfast. Choosing foods from at least three food groups. </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r h="874375">
                <a:tc>
                  <a:txBody>
                    <a:bodyPr/>
                    <a:lstStyle/>
                    <a:p>
                      <a:pPr marL="0" lvl="0" indent="0" algn="l" rtl="0">
                        <a:spcBef>
                          <a:spcPts val="0"/>
                        </a:spcBef>
                        <a:spcAft>
                          <a:spcPts val="0"/>
                        </a:spcAft>
                        <a:buNone/>
                      </a:pPr>
                      <a:r>
                        <a:rPr lang="en" sz="900">
                          <a:latin typeface="Calibri"/>
                          <a:ea typeface="Calibri"/>
                          <a:cs typeface="Calibri"/>
                          <a:sym typeface="Calibri"/>
                        </a:rPr>
                        <a:t>Apply</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R w="635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 sz="900">
                          <a:latin typeface="Calibri"/>
                          <a:ea typeface="Calibri"/>
                          <a:cs typeface="Calibri"/>
                          <a:sym typeface="Calibri"/>
                        </a:rPr>
                        <a:t>6.1.P </a:t>
                      </a:r>
                      <a:endParaRPr sz="9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900">
                          <a:latin typeface="Calibri"/>
                          <a:ea typeface="Calibri"/>
                          <a:cs typeface="Calibri"/>
                          <a:sym typeface="Calibri"/>
                        </a:rPr>
                        <a:t>Set a short-term goal for positive health practices</a:t>
                      </a:r>
                      <a:endParaRPr sz="9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r h="1091825">
                <a:tc>
                  <a:txBody>
                    <a:bodyPr/>
                    <a:lstStyle/>
                    <a:p>
                      <a:pPr marL="0" lvl="0" indent="0" algn="l" rtl="0">
                        <a:spcBef>
                          <a:spcPts val="0"/>
                        </a:spcBef>
                        <a:spcAft>
                          <a:spcPts val="0"/>
                        </a:spcAft>
                        <a:buNone/>
                      </a:pPr>
                      <a:r>
                        <a:rPr lang="en" sz="900">
                          <a:latin typeface="Calibri"/>
                          <a:ea typeface="Calibri"/>
                          <a:cs typeface="Calibri"/>
                          <a:sym typeface="Calibri"/>
                        </a:rPr>
                        <a:t>Physical Activity</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lnSpc>
                          <a:spcPct val="100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Grade 4: 1.3.N, 1.6.N, 5.1.N, 5.2.N, 7.1.N, 7.2.N, 7.4.N</a:t>
                      </a:r>
                      <a:endParaRPr sz="8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Grade 5: 1.3.N, 1.6.N, 1.8.N, 5.1.N, 5.2.N, 7.1.N</a:t>
                      </a:r>
                      <a:endParaRPr sz="800">
                        <a:solidFill>
                          <a:schemeClr val="dk1"/>
                        </a:solidFill>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txBody>
                  <a:tcPr marL="73025" marR="73025" marT="0" marB="0">
                    <a:lnT w="635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T w="635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lnSpc>
                          <a:spcPct val="100000"/>
                        </a:lnSpc>
                        <a:spcBef>
                          <a:spcPts val="0"/>
                        </a:spcBef>
                        <a:spcAft>
                          <a:spcPts val="0"/>
                        </a:spcAft>
                        <a:buNone/>
                      </a:pPr>
                      <a:r>
                        <a:rPr lang="en" sz="800">
                          <a:solidFill>
                            <a:schemeClr val="dk1"/>
                          </a:solidFill>
                          <a:latin typeface="Calibri"/>
                          <a:ea typeface="Calibri"/>
                          <a:cs typeface="Calibri"/>
                          <a:sym typeface="Calibri"/>
                        </a:rPr>
                        <a:t>Grade 3: 3.3, 3.4, 3.7</a:t>
                      </a:r>
                      <a:endParaRPr sz="8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Grade 4: 3.3, 3.4, 3.7, 4.6</a:t>
                      </a:r>
                      <a:endParaRPr sz="8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Grade 5: 3.2, 3.3, 3.5, 3.7 </a:t>
                      </a:r>
                      <a:endParaRPr sz="800">
                        <a:solidFill>
                          <a:schemeClr val="dk1"/>
                        </a:solidFill>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pic>
        <p:nvPicPr>
          <p:cNvPr id="86" name="Google Shape;86;p17">
            <a:hlinkClick r:id="rId4" action="ppaction://hlinksldjump"/>
          </p:cNvPr>
          <p:cNvPicPr preferRelativeResize="0"/>
          <p:nvPr/>
        </p:nvPicPr>
        <p:blipFill>
          <a:blip r:embed="rId5">
            <a:alphaModFix/>
          </a:blip>
          <a:stretch>
            <a:fillRect/>
          </a:stretch>
        </p:blipFill>
        <p:spPr>
          <a:xfrm>
            <a:off x="1658100" y="1783400"/>
            <a:ext cx="1712786" cy="1712800"/>
          </a:xfrm>
          <a:prstGeom prst="rect">
            <a:avLst/>
          </a:prstGeom>
          <a:noFill/>
          <a:ln>
            <a:noFill/>
          </a:ln>
        </p:spPr>
      </p:pic>
      <p:pic>
        <p:nvPicPr>
          <p:cNvPr id="87" name="Google Shape;87;p17">
            <a:hlinkClick r:id="rId6" action="ppaction://hlinksldjump"/>
          </p:cNvPr>
          <p:cNvPicPr preferRelativeResize="0"/>
          <p:nvPr/>
        </p:nvPicPr>
        <p:blipFill>
          <a:blip r:embed="rId7">
            <a:alphaModFix/>
          </a:blip>
          <a:stretch>
            <a:fillRect/>
          </a:stretch>
        </p:blipFill>
        <p:spPr>
          <a:xfrm>
            <a:off x="3715607" y="1783400"/>
            <a:ext cx="1712786" cy="1712800"/>
          </a:xfrm>
          <a:prstGeom prst="rect">
            <a:avLst/>
          </a:prstGeom>
          <a:noFill/>
          <a:ln>
            <a:noFill/>
          </a:ln>
        </p:spPr>
      </p:pic>
      <p:pic>
        <p:nvPicPr>
          <p:cNvPr id="88" name="Google Shape;88;p17">
            <a:hlinkClick r:id="rId8" action="ppaction://hlinksldjump"/>
          </p:cNvPr>
          <p:cNvPicPr preferRelativeResize="0"/>
          <p:nvPr/>
        </p:nvPicPr>
        <p:blipFill>
          <a:blip r:embed="rId9">
            <a:alphaModFix/>
          </a:blip>
          <a:stretch>
            <a:fillRect/>
          </a:stretch>
        </p:blipFill>
        <p:spPr>
          <a:xfrm>
            <a:off x="5773114" y="1783400"/>
            <a:ext cx="1712786" cy="1712800"/>
          </a:xfrm>
          <a:prstGeom prst="rect">
            <a:avLst/>
          </a:prstGeom>
          <a:noFill/>
          <a:ln>
            <a:noFill/>
          </a:ln>
        </p:spPr>
      </p:pic>
      <p:pic>
        <p:nvPicPr>
          <p:cNvPr id="89" name="Google Shape;89;p17"/>
          <p:cNvPicPr preferRelativeResize="0"/>
          <p:nvPr/>
        </p:nvPicPr>
        <p:blipFill>
          <a:blip r:embed="rId10">
            <a:alphaModFix/>
          </a:blip>
          <a:stretch>
            <a:fillRect/>
          </a:stretch>
        </p:blipFill>
        <p:spPr>
          <a:xfrm>
            <a:off x="8089375" y="4087700"/>
            <a:ext cx="741550" cy="7548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pic>
        <p:nvPicPr>
          <p:cNvPr id="94" name="Google Shape;94;p18">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95" name="Google Shape;95;p18"/>
          <p:cNvSpPr txBox="1"/>
          <p:nvPr/>
        </p:nvSpPr>
        <p:spPr>
          <a:xfrm>
            <a:off x="537425" y="2053475"/>
            <a:ext cx="6537300" cy="2761800"/>
          </a:xfrm>
          <a:prstGeom prst="rect">
            <a:avLst/>
          </a:prstGeom>
          <a:noFill/>
          <a:ln>
            <a:noFill/>
          </a:ln>
        </p:spPr>
        <p:txBody>
          <a:bodyPr spcFirstLastPara="1" wrap="square" lIns="91425" tIns="91425" rIns="91425" bIns="91425" anchor="t" anchorCtr="0">
            <a:noAutofit/>
          </a:bodyPr>
          <a:lstStyle/>
          <a:p>
            <a:pPr marL="228600" lvl="0" indent="-260350" algn="l" rtl="0">
              <a:spcBef>
                <a:spcPts val="0"/>
              </a:spcBef>
              <a:spcAft>
                <a:spcPts val="0"/>
              </a:spcAft>
              <a:buSzPts val="1400"/>
              <a:buChar char="●"/>
            </a:pPr>
            <a:r>
              <a:rPr lang="en"/>
              <a:t>Breakfast provides the first fuel of the day. Starting the day with breakfast is a healthy habit associated with better health, better learning, and higher diet quality. Eating breakfast also eliminates hunger symptoms like being tired or sleepy, getting headaches, or becoming cranky.</a:t>
            </a:r>
            <a:endParaRPr/>
          </a:p>
          <a:p>
            <a:pPr marL="457200" lvl="0" indent="0" algn="l" rtl="0">
              <a:spcBef>
                <a:spcPts val="0"/>
              </a:spcBef>
              <a:spcAft>
                <a:spcPts val="0"/>
              </a:spcAft>
              <a:buNone/>
            </a:pPr>
            <a:endParaRPr/>
          </a:p>
          <a:p>
            <a:pPr marL="228600" lvl="0" indent="-260350" algn="l" rtl="0">
              <a:spcBef>
                <a:spcPts val="0"/>
              </a:spcBef>
              <a:spcAft>
                <a:spcPts val="0"/>
              </a:spcAft>
              <a:buSzPts val="1400"/>
              <a:buChar char="●"/>
            </a:pPr>
            <a:r>
              <a:rPr lang="en"/>
              <a:t>It is important for children to have breakfast every day, but what they eat is crucial, too. Choosing foods from 3 different food groups helps to sustain energy, feel full longer, and maximize nutrients. Aim to combine foods that are rich in whole grains, fiber, and protein, but low in added sugars. As an example, combine yogurt with granola and berries.</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pic>
        <p:nvPicPr>
          <p:cNvPr id="100" name="Google Shape;100;p19">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101" name="Google Shape;101;p19"/>
          <p:cNvSpPr txBox="1"/>
          <p:nvPr/>
        </p:nvSpPr>
        <p:spPr>
          <a:xfrm>
            <a:off x="585550" y="2173700"/>
            <a:ext cx="4307400" cy="2607000"/>
          </a:xfrm>
          <a:prstGeom prst="rect">
            <a:avLst/>
          </a:prstGeom>
          <a:noFill/>
          <a:ln>
            <a:noFill/>
          </a:ln>
        </p:spPr>
        <p:txBody>
          <a:bodyPr spcFirstLastPara="1" wrap="square" lIns="91425" tIns="91425" rIns="91425" bIns="91425" anchor="t" anchorCtr="0">
            <a:noAutofit/>
          </a:bodyPr>
          <a:lstStyle/>
          <a:p>
            <a:pPr marL="171450" lvl="0" indent="-260350" algn="l" rtl="0">
              <a:spcBef>
                <a:spcPts val="0"/>
              </a:spcBef>
              <a:spcAft>
                <a:spcPts val="0"/>
              </a:spcAft>
              <a:buSzPts val="1400"/>
              <a:buChar char="●"/>
            </a:pPr>
            <a:r>
              <a:rPr lang="en"/>
              <a:t>Most schools participate in the School Breakfast Program. This program provides a nutritious breakfast for children at low or no cost. All meals served as part of the breakfast program must meet nutrient and quality standards.</a:t>
            </a:r>
            <a:endParaRPr/>
          </a:p>
          <a:p>
            <a:pPr marL="457200" lvl="0" indent="0" algn="l" rtl="0">
              <a:spcBef>
                <a:spcPts val="0"/>
              </a:spcBef>
              <a:spcAft>
                <a:spcPts val="0"/>
              </a:spcAft>
              <a:buNone/>
            </a:pPr>
            <a:endParaRPr/>
          </a:p>
          <a:p>
            <a:pPr marL="171450" lvl="0" indent="-260350" algn="l" rtl="0">
              <a:spcBef>
                <a:spcPts val="0"/>
              </a:spcBef>
              <a:spcAft>
                <a:spcPts val="0"/>
              </a:spcAft>
              <a:buSzPts val="1400"/>
              <a:buChar char="●"/>
            </a:pPr>
            <a:r>
              <a:rPr lang="en"/>
              <a:t>Other innovative breakfast programs like Breakfast in the Classroom are offered in many schools. There are many options available to provide breakfast to children.</a:t>
            </a:r>
            <a:endParaRPr/>
          </a:p>
        </p:txBody>
      </p:sp>
      <p:pic>
        <p:nvPicPr>
          <p:cNvPr id="102" name="Google Shape;102;p19">
            <a:hlinkClick r:id="rId5"/>
          </p:cNvPr>
          <p:cNvPicPr preferRelativeResize="0"/>
          <p:nvPr/>
        </p:nvPicPr>
        <p:blipFill>
          <a:blip r:embed="rId6">
            <a:alphaModFix/>
          </a:blip>
          <a:stretch>
            <a:fillRect/>
          </a:stretch>
        </p:blipFill>
        <p:spPr>
          <a:xfrm>
            <a:off x="5716003" y="1831350"/>
            <a:ext cx="1999436" cy="2606999"/>
          </a:xfrm>
          <a:prstGeom prst="rect">
            <a:avLst/>
          </a:prstGeom>
          <a:noFill/>
          <a:ln>
            <a:noFill/>
          </a:ln>
        </p:spPr>
      </p:pic>
      <p:pic>
        <p:nvPicPr>
          <p:cNvPr id="103" name="Google Shape;103;p19"/>
          <p:cNvPicPr preferRelativeResize="0"/>
          <p:nvPr/>
        </p:nvPicPr>
        <p:blipFill>
          <a:blip r:embed="rId7">
            <a:alphaModFix/>
          </a:blip>
          <a:stretch>
            <a:fillRect/>
          </a:stretch>
        </p:blipFill>
        <p:spPr>
          <a:xfrm>
            <a:off x="4759427" y="3419549"/>
            <a:ext cx="956575" cy="15134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0"/>
          <p:cNvSpPr txBox="1">
            <a:spLocks noGrp="1"/>
          </p:cNvSpPr>
          <p:nvPr>
            <p:ph type="body" idx="1"/>
          </p:nvPr>
        </p:nvSpPr>
        <p:spPr>
          <a:xfrm>
            <a:off x="968300" y="2064475"/>
            <a:ext cx="4266000" cy="27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Breakfast is the first fuel of the day. Starting the day with breakfast is a healthy habit that helps you learn, play, and grow.</a:t>
            </a:r>
            <a:endParaRPr sz="1600">
              <a:solidFill>
                <a:schemeClr val="dk1"/>
              </a:solidFill>
            </a:endParaRPr>
          </a:p>
          <a:p>
            <a:pPr marL="0" lvl="0" indent="0" algn="l" rtl="0">
              <a:spcBef>
                <a:spcPts val="1600"/>
              </a:spcBef>
              <a:spcAft>
                <a:spcPts val="0"/>
              </a:spcAft>
              <a:buClr>
                <a:schemeClr val="dk1"/>
              </a:buClr>
              <a:buSzPts val="1100"/>
              <a:buFont typeface="Arial"/>
              <a:buNone/>
            </a:pPr>
            <a:r>
              <a:rPr lang="en" sz="1600">
                <a:solidFill>
                  <a:schemeClr val="dk1"/>
                </a:solidFill>
              </a:rPr>
              <a:t>It is important to eat breakfast every day. Choosing foods from 3 different food groups (Dairy, Vegetables, Fruits, Grains, and Protein) helps give you energy and feel full longer. </a:t>
            </a:r>
            <a:endParaRPr sz="1600">
              <a:solidFill>
                <a:schemeClr val="dk1"/>
              </a:solidFill>
            </a:endParaRPr>
          </a:p>
          <a:p>
            <a:pPr marL="0" lvl="0" indent="0" algn="l" rtl="0">
              <a:spcBef>
                <a:spcPts val="1600"/>
              </a:spcBef>
              <a:spcAft>
                <a:spcPts val="1600"/>
              </a:spcAft>
              <a:buNone/>
            </a:pPr>
            <a:endParaRPr/>
          </a:p>
        </p:txBody>
      </p:sp>
      <p:pic>
        <p:nvPicPr>
          <p:cNvPr id="109" name="Google Shape;109;p20"/>
          <p:cNvPicPr preferRelativeResize="0"/>
          <p:nvPr/>
        </p:nvPicPr>
        <p:blipFill>
          <a:blip r:embed="rId4">
            <a:alphaModFix/>
          </a:blip>
          <a:stretch>
            <a:fillRect/>
          </a:stretch>
        </p:blipFill>
        <p:spPr>
          <a:xfrm>
            <a:off x="454550" y="2220400"/>
            <a:ext cx="412350" cy="412350"/>
          </a:xfrm>
          <a:prstGeom prst="rect">
            <a:avLst/>
          </a:prstGeom>
          <a:noFill/>
          <a:ln>
            <a:noFill/>
          </a:ln>
        </p:spPr>
      </p:pic>
      <p:pic>
        <p:nvPicPr>
          <p:cNvPr id="110" name="Google Shape;110;p20"/>
          <p:cNvPicPr preferRelativeResize="0"/>
          <p:nvPr/>
        </p:nvPicPr>
        <p:blipFill>
          <a:blip r:embed="rId4">
            <a:alphaModFix/>
          </a:blip>
          <a:stretch>
            <a:fillRect/>
          </a:stretch>
        </p:blipFill>
        <p:spPr>
          <a:xfrm>
            <a:off x="454550" y="3251350"/>
            <a:ext cx="412350" cy="412350"/>
          </a:xfrm>
          <a:prstGeom prst="rect">
            <a:avLst/>
          </a:prstGeom>
          <a:noFill/>
          <a:ln>
            <a:noFill/>
          </a:ln>
        </p:spPr>
      </p:pic>
      <p:pic>
        <p:nvPicPr>
          <p:cNvPr id="111" name="Google Shape;111;p20"/>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112" name="Google Shape;112;p20"/>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113" name="Google Shape;113;p20"/>
          <p:cNvPicPr preferRelativeResize="0"/>
          <p:nvPr/>
        </p:nvPicPr>
        <p:blipFill>
          <a:blip r:embed="rId6">
            <a:alphaModFix/>
          </a:blip>
          <a:stretch>
            <a:fillRect/>
          </a:stretch>
        </p:blipFill>
        <p:spPr>
          <a:xfrm>
            <a:off x="6522475" y="863725"/>
            <a:ext cx="349475" cy="778050"/>
          </a:xfrm>
          <a:prstGeom prst="rect">
            <a:avLst/>
          </a:prstGeom>
          <a:noFill/>
          <a:ln>
            <a:noFill/>
          </a:ln>
        </p:spPr>
      </p:pic>
      <p:sp>
        <p:nvSpPr>
          <p:cNvPr id="114" name="Google Shape;114;p20"/>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Mark done in the box when finished reading.</a:t>
            </a:r>
            <a:endParaRPr>
              <a:solidFill>
                <a:schemeClr val="lt1"/>
              </a:solidFill>
            </a:endParaRPr>
          </a:p>
        </p:txBody>
      </p:sp>
      <p:pic>
        <p:nvPicPr>
          <p:cNvPr id="115" name="Google Shape;115;p20">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1"/>
          <p:cNvSpPr txBox="1">
            <a:spLocks noGrp="1"/>
          </p:cNvSpPr>
          <p:nvPr>
            <p:ph type="body" idx="1"/>
          </p:nvPr>
        </p:nvSpPr>
        <p:spPr>
          <a:xfrm>
            <a:off x="968300" y="2064475"/>
            <a:ext cx="4266000" cy="726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chemeClr val="dk1"/>
                </a:solidFill>
              </a:rPr>
              <a:t>Most schools offer a nutritious breakfast that includes foods from 3 of the 5 food groups.</a:t>
            </a:r>
            <a:endParaRPr/>
          </a:p>
        </p:txBody>
      </p:sp>
      <p:pic>
        <p:nvPicPr>
          <p:cNvPr id="121" name="Google Shape;121;p21"/>
          <p:cNvPicPr preferRelativeResize="0"/>
          <p:nvPr/>
        </p:nvPicPr>
        <p:blipFill>
          <a:blip r:embed="rId4">
            <a:alphaModFix/>
          </a:blip>
          <a:stretch>
            <a:fillRect/>
          </a:stretch>
        </p:blipFill>
        <p:spPr>
          <a:xfrm>
            <a:off x="454550" y="2220400"/>
            <a:ext cx="412350" cy="412350"/>
          </a:xfrm>
          <a:prstGeom prst="rect">
            <a:avLst/>
          </a:prstGeom>
          <a:noFill/>
          <a:ln>
            <a:noFill/>
          </a:ln>
        </p:spPr>
      </p:pic>
      <p:sp>
        <p:nvSpPr>
          <p:cNvPr id="122" name="Google Shape;122;p21"/>
          <p:cNvSpPr txBox="1"/>
          <p:nvPr/>
        </p:nvSpPr>
        <p:spPr>
          <a:xfrm>
            <a:off x="454550" y="3155975"/>
            <a:ext cx="5066100" cy="14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The breakfast pictured here is another example of a healthy, balanced breakfast. Can you name the foods and what food group they belong to? (Hint: This breakfast includes 4 of the five good groups). </a:t>
            </a:r>
            <a:endParaRPr sz="16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pic>
        <p:nvPicPr>
          <p:cNvPr id="123" name="Google Shape;123;p21"/>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124" name="Google Shape;124;p21"/>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125" name="Google Shape;125;p21"/>
          <p:cNvPicPr preferRelativeResize="0"/>
          <p:nvPr/>
        </p:nvPicPr>
        <p:blipFill>
          <a:blip r:embed="rId6">
            <a:alphaModFix/>
          </a:blip>
          <a:stretch>
            <a:fillRect/>
          </a:stretch>
        </p:blipFill>
        <p:spPr>
          <a:xfrm>
            <a:off x="6522475" y="863725"/>
            <a:ext cx="349475" cy="778050"/>
          </a:xfrm>
          <a:prstGeom prst="rect">
            <a:avLst/>
          </a:prstGeom>
          <a:noFill/>
          <a:ln>
            <a:noFill/>
          </a:ln>
        </p:spPr>
      </p:pic>
      <p:sp>
        <p:nvSpPr>
          <p:cNvPr id="126" name="Google Shape;126;p21"/>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Mark done in the box when finished reading.</a:t>
            </a:r>
            <a:endParaRPr>
              <a:solidFill>
                <a:schemeClr val="lt1"/>
              </a:solidFill>
            </a:endParaRPr>
          </a:p>
        </p:txBody>
      </p:sp>
      <p:pic>
        <p:nvPicPr>
          <p:cNvPr id="127" name="Google Shape;127;p21">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1205</Words>
  <Application>Microsoft Office PowerPoint</Application>
  <PresentationFormat>On-screen Show (16:9)</PresentationFormat>
  <Paragraphs>110</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Asch</dc:creator>
  <cp:lastModifiedBy>Alex Vigil</cp:lastModifiedBy>
  <cp:revision>7</cp:revision>
  <dcterms:modified xsi:type="dcterms:W3CDTF">2020-10-09T20:18:22Z</dcterms:modified>
</cp:coreProperties>
</file>