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df" ContentType="image/unknown"/>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handoutMasterIdLst>
    <p:handoutMasterId r:id="rId45"/>
  </p:handoutMasterIdLst>
  <p:sldIdLst>
    <p:sldId id="256" r:id="rId2"/>
    <p:sldId id="258" r:id="rId3"/>
    <p:sldId id="263" r:id="rId4"/>
    <p:sldId id="260" r:id="rId5"/>
    <p:sldId id="299" r:id="rId6"/>
    <p:sldId id="300" r:id="rId7"/>
    <p:sldId id="257" r:id="rId8"/>
    <p:sldId id="265" r:id="rId9"/>
    <p:sldId id="303" r:id="rId10"/>
    <p:sldId id="264" r:id="rId11"/>
    <p:sldId id="266" r:id="rId12"/>
    <p:sldId id="267" r:id="rId13"/>
    <p:sldId id="268" r:id="rId14"/>
    <p:sldId id="304" r:id="rId15"/>
    <p:sldId id="270" r:id="rId16"/>
    <p:sldId id="271" r:id="rId17"/>
    <p:sldId id="306" r:id="rId18"/>
    <p:sldId id="274" r:id="rId19"/>
    <p:sldId id="275" r:id="rId20"/>
    <p:sldId id="276" r:id="rId21"/>
    <p:sldId id="277" r:id="rId22"/>
    <p:sldId id="272" r:id="rId23"/>
    <p:sldId id="278" r:id="rId24"/>
    <p:sldId id="280" r:id="rId25"/>
    <p:sldId id="279" r:id="rId26"/>
    <p:sldId id="282" r:id="rId27"/>
    <p:sldId id="283" r:id="rId28"/>
    <p:sldId id="294" r:id="rId29"/>
    <p:sldId id="285" r:id="rId30"/>
    <p:sldId id="286" r:id="rId31"/>
    <p:sldId id="287" r:id="rId32"/>
    <p:sldId id="288" r:id="rId33"/>
    <p:sldId id="295" r:id="rId34"/>
    <p:sldId id="289" r:id="rId35"/>
    <p:sldId id="296" r:id="rId36"/>
    <p:sldId id="298" r:id="rId37"/>
    <p:sldId id="290" r:id="rId38"/>
    <p:sldId id="307" r:id="rId39"/>
    <p:sldId id="292" r:id="rId40"/>
    <p:sldId id="293" r:id="rId41"/>
    <p:sldId id="302" r:id="rId42"/>
    <p:sldId id="305" r:id="rId43"/>
  </p:sldIdLst>
  <p:sldSz cx="9144000" cy="6858000" type="screen4x3"/>
  <p:notesSz cx="7010400" cy="9296400"/>
  <p:embeddedFontLst>
    <p:embeddedFont>
      <p:font typeface="Palatino Linotype" panose="02040502050505030304" pitchFamily="18" charset="0"/>
      <p:regular r:id="rId46"/>
      <p:bold r:id="rId47"/>
      <p:italic r:id="rId48"/>
      <p:boldItalic r:id="rId49"/>
    </p:embeddedFont>
    <p:embeddedFont>
      <p:font typeface="Wingdings 2" panose="05020102010507070707" pitchFamily="18" charset="2"/>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ryn Juhl" initials="" lastIdx="9" clrIdx="0"/>
  <p:cmAuthor id="1" name="Tina Harrington" initials="TH" lastIdx="4" clrIdx="1">
    <p:extLst>
      <p:ext uri="{19B8F6BF-5375-455C-9EA6-DF929625EA0E}">
        <p15:presenceInfo xmlns:p15="http://schemas.microsoft.com/office/powerpoint/2012/main" userId="S-1-5-21-1896693150-1207835755-879972363-2618" providerId="AD"/>
      </p:ext>
    </p:extLst>
  </p:cmAuthor>
  <p:cmAuthor id="2" name="Debbie Asada" initials="DA" lastIdx="4" clrIdx="2">
    <p:extLst>
      <p:ext uri="{19B8F6BF-5375-455C-9EA6-DF929625EA0E}">
        <p15:presenceInfo xmlns:p15="http://schemas.microsoft.com/office/powerpoint/2012/main" userId="S-1-5-21-1896693150-1207835755-879972363-2582" providerId="AD"/>
      </p:ext>
    </p:extLst>
  </p:cmAuthor>
  <p:cmAuthor id="3" name="Lisa Larsen" initials="LL" lastIdx="7" clrIdx="3">
    <p:extLst>
      <p:ext uri="{19B8F6BF-5375-455C-9EA6-DF929625EA0E}">
        <p15:presenceInfo xmlns:p15="http://schemas.microsoft.com/office/powerpoint/2012/main" userId="S-1-5-21-1896693150-1207835755-879972363-2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942"/>
    <a:srgbClr val="00AEED"/>
    <a:srgbClr val="8DC63F"/>
    <a:srgbClr val="FFD24F"/>
    <a:srgbClr val="B32317"/>
    <a:srgbClr val="2EABE3"/>
    <a:srgbClr val="233E99"/>
    <a:srgbClr val="31B56A"/>
    <a:srgbClr val="F99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9" autoAdjust="0"/>
    <p:restoredTop sz="64713" autoAdjust="0"/>
  </p:normalViewPr>
  <p:slideViewPr>
    <p:cSldViewPr>
      <p:cViewPr varScale="1">
        <p:scale>
          <a:sx n="43" d="100"/>
          <a:sy n="43" d="100"/>
        </p:scale>
        <p:origin x="1956" y="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44"/>
    </p:cViewPr>
  </p:sorterViewPr>
  <p:notesViewPr>
    <p:cSldViewPr>
      <p:cViewPr varScale="1">
        <p:scale>
          <a:sx n="54" d="100"/>
          <a:sy n="54" d="100"/>
        </p:scale>
        <p:origin x="-256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spPr>
            <a:solidFill>
              <a:srgbClr val="31B56A"/>
            </a:solidFill>
          </c:spPr>
          <c:dPt>
            <c:idx val="0"/>
            <c:bubble3D val="0"/>
            <c:spPr>
              <a:solidFill>
                <a:srgbClr val="2EABE3"/>
              </a:solidFill>
            </c:spPr>
            <c:extLst>
              <c:ext xmlns:c16="http://schemas.microsoft.com/office/drawing/2014/chart" uri="{C3380CC4-5D6E-409C-BE32-E72D297353CC}">
                <c16:uniqueId val="{00000001-5223-462A-80AF-30CCF131FF3A}"/>
              </c:ext>
            </c:extLst>
          </c:dPt>
          <c:cat>
            <c:strRef>
              <c:f>Sheet1!$A$2:$A$3</c:f>
              <c:strCache>
                <c:ptCount val="2"/>
                <c:pt idx="0">
                  <c:v>1st Qtr</c:v>
                </c:pt>
                <c:pt idx="1">
                  <c:v>2nd Qtr</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2-5223-462A-80AF-30CCF131FF3A}"/>
            </c:ext>
          </c:extLst>
        </c:ser>
        <c:dLbls>
          <c:showLegendKey val="0"/>
          <c:showVal val="0"/>
          <c:showCatName val="0"/>
          <c:showSerName val="0"/>
          <c:showPercent val="0"/>
          <c:showBubbleSize val="0"/>
          <c:showLeaderLines val="1"/>
        </c:dLbls>
        <c:firstSliceAng val="18"/>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60"/>
      <c:rotY val="351"/>
      <c:rAngAx val="0"/>
    </c:view3D>
    <c:floor>
      <c:thickness val="0"/>
    </c:floor>
    <c:sideWall>
      <c:thickness val="0"/>
    </c:sideWall>
    <c:backWall>
      <c:thickness val="0"/>
    </c:backWall>
    <c:plotArea>
      <c:layout>
        <c:manualLayout>
          <c:layoutTarget val="inner"/>
          <c:xMode val="edge"/>
          <c:yMode val="edge"/>
          <c:x val="0.20532319391635001"/>
          <c:y val="8.7209302325581439E-2"/>
          <c:w val="0.61596958174904881"/>
          <c:h val="0.88372093023255904"/>
        </c:manualLayout>
      </c:layout>
      <c:pie3DChart>
        <c:varyColors val="1"/>
        <c:ser>
          <c:idx val="0"/>
          <c:order val="0"/>
          <c:tx>
            <c:strRef>
              <c:f>Sheet1!$B$1</c:f>
              <c:strCache>
                <c:ptCount val="1"/>
                <c:pt idx="0">
                  <c:v>Column1</c:v>
                </c:pt>
              </c:strCache>
            </c:strRef>
          </c:tx>
          <c:dLbls>
            <c:dLbl>
              <c:idx val="0"/>
              <c:layout>
                <c:manualLayout>
                  <c:x val="1.1494252873563201E-2"/>
                  <c:y val="0"/>
                </c:manualLayout>
              </c:layout>
              <c:tx>
                <c:rich>
                  <a:bodyPr/>
                  <a:lstStyle/>
                  <a:p>
                    <a:pPr>
                      <a:defRPr sz="1200" b="1">
                        <a:solidFill>
                          <a:schemeClr val="bg1"/>
                        </a:solidFill>
                      </a:defRPr>
                    </a:pPr>
                    <a:fld id="{927D4988-A077-4F2E-8361-C84F9E1463BC}" type="VALUE">
                      <a:rPr lang="en-US">
                        <a:latin typeface="Arial" panose="020B0604020202020204" pitchFamily="34" charset="0"/>
                      </a:rPr>
                      <a:pPr>
                        <a:defRPr sz="1200" b="1">
                          <a:solidFill>
                            <a:schemeClr val="bg1"/>
                          </a:solidFill>
                        </a:defRPr>
                      </a:pPr>
                      <a:t>[VALUE]</a:t>
                    </a:fld>
                    <a:endParaRPr lang="en-US"/>
                  </a:p>
                </c:rich>
              </c:tx>
              <c:numFmt formatCode="0\%" sourceLinked="0"/>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68-4019-911F-C95160E3A256}"/>
                </c:ext>
              </c:extLst>
            </c:dLbl>
            <c:dLbl>
              <c:idx val="1"/>
              <c:tx>
                <c:rich>
                  <a:bodyPr/>
                  <a:lstStyle/>
                  <a:p>
                    <a:pPr>
                      <a:defRPr sz="1200" b="1">
                        <a:solidFill>
                          <a:schemeClr val="bg1"/>
                        </a:solidFill>
                      </a:defRPr>
                    </a:pPr>
                    <a:fld id="{CA27E2D0-1DBE-4B4E-BE2B-8DD53DC59906}" type="VALUE">
                      <a:rPr lang="en-US">
                        <a:latin typeface="Arial" panose="020B0604020202020204" pitchFamily="34" charset="0"/>
                      </a:rPr>
                      <a:pPr>
                        <a:defRPr sz="1200" b="1">
                          <a:solidFill>
                            <a:schemeClr val="bg1"/>
                          </a:solidFill>
                        </a:defRPr>
                      </a:pPr>
                      <a:t>[VALUE]</a:t>
                    </a:fld>
                    <a:endParaRPr lang="en-US"/>
                  </a:p>
                </c:rich>
              </c:tx>
              <c:numFmt formatCode="0\%" sourceLinked="0"/>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68-4019-911F-C95160E3A256}"/>
                </c:ext>
              </c:extLst>
            </c:dLbl>
            <c:dLbl>
              <c:idx val="2"/>
              <c:tx>
                <c:rich>
                  <a:bodyPr/>
                  <a:lstStyle/>
                  <a:p>
                    <a:pPr>
                      <a:defRPr sz="1200" b="1">
                        <a:solidFill>
                          <a:schemeClr val="bg1"/>
                        </a:solidFill>
                      </a:defRPr>
                    </a:pPr>
                    <a:fld id="{048A81F5-F60D-448F-B1D0-3D69B12DB1BC}" type="VALUE">
                      <a:rPr lang="en-US">
                        <a:latin typeface="Arial" panose="020B0604020202020204" pitchFamily="34" charset="0"/>
                      </a:rPr>
                      <a:pPr>
                        <a:defRPr sz="1200" b="1">
                          <a:solidFill>
                            <a:schemeClr val="bg1"/>
                          </a:solidFill>
                        </a:defRPr>
                      </a:pPr>
                      <a:t>[VALUE]</a:t>
                    </a:fld>
                    <a:endParaRPr lang="en-US"/>
                  </a:p>
                </c:rich>
              </c:tx>
              <c:numFmt formatCode="0\%" sourceLinked="0"/>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668-4019-911F-C95160E3A256}"/>
                </c:ext>
              </c:extLst>
            </c:dLbl>
            <c:dLbl>
              <c:idx val="3"/>
              <c:tx>
                <c:rich>
                  <a:bodyPr/>
                  <a:lstStyle/>
                  <a:p>
                    <a:pPr>
                      <a:defRPr sz="1200" b="1">
                        <a:solidFill>
                          <a:schemeClr val="tx1"/>
                        </a:solidFill>
                      </a:defRPr>
                    </a:pPr>
                    <a:fld id="{394081D8-D47F-4D5F-AFAD-130AB76BB371}" type="VALUE">
                      <a:rPr lang="en-US">
                        <a:latin typeface="Arial" panose="020B0604020202020204" pitchFamily="34" charset="0"/>
                      </a:rPr>
                      <a:pPr>
                        <a:defRPr sz="1200" b="1">
                          <a:solidFill>
                            <a:schemeClr val="tx1"/>
                          </a:solidFill>
                        </a:defRPr>
                      </a:pPr>
                      <a:t>[VALUE]</a:t>
                    </a:fld>
                    <a:endParaRPr lang="en-US"/>
                  </a:p>
                </c:rich>
              </c:tx>
              <c:numFmt formatCode="0\%" sourceLinked="0"/>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668-4019-911F-C95160E3A256}"/>
                </c:ext>
              </c:extLst>
            </c:dLbl>
            <c:dLbl>
              <c:idx val="4"/>
              <c:layout>
                <c:manualLayout>
                  <c:x val="0.13370576522762201"/>
                  <c:y val="2.908209390492851E-2"/>
                </c:manualLayout>
              </c:layout>
              <c:tx>
                <c:rich>
                  <a:bodyPr/>
                  <a:lstStyle/>
                  <a:p>
                    <a:pPr>
                      <a:defRPr sz="1200" b="1">
                        <a:solidFill>
                          <a:schemeClr val="bg1"/>
                        </a:solidFill>
                      </a:defRPr>
                    </a:pPr>
                    <a:fld id="{AC344208-5098-4397-86F5-71331E6BB01D}" type="VALUE">
                      <a:rPr lang="en-US">
                        <a:latin typeface="Arial" panose="020B0604020202020204" pitchFamily="34" charset="0"/>
                      </a:rPr>
                      <a:pPr>
                        <a:defRPr sz="1200" b="1">
                          <a:solidFill>
                            <a:schemeClr val="bg1"/>
                          </a:solidFill>
                        </a:defRPr>
                      </a:pPr>
                      <a:t>[VALUE]</a:t>
                    </a:fld>
                    <a:endParaRPr lang="en-US"/>
                  </a:p>
                </c:rich>
              </c:tx>
              <c:numFmt formatCode="0\%" sourceLinked="0"/>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668-4019-911F-C95160E3A256}"/>
                </c:ext>
              </c:extLst>
            </c:dLbl>
            <c:dLbl>
              <c:idx val="5"/>
              <c:layout>
                <c:manualLayout>
                  <c:x val="6.725174978127732E-2"/>
                  <c:y val="2.4910317616983417E-2"/>
                </c:manualLayout>
              </c:layout>
              <c:tx>
                <c:rich>
                  <a:bodyPr/>
                  <a:lstStyle/>
                  <a:p>
                    <a:pPr>
                      <a:defRPr sz="1200" b="1">
                        <a:solidFill>
                          <a:schemeClr val="bg1"/>
                        </a:solidFill>
                      </a:defRPr>
                    </a:pPr>
                    <a:fld id="{8847E0A2-590E-439E-B351-97BAE52BCAD5}" type="VALUE">
                      <a:rPr lang="en-US">
                        <a:latin typeface="Arial" panose="020B0604020202020204" pitchFamily="34" charset="0"/>
                      </a:rPr>
                      <a:pPr>
                        <a:defRPr sz="1200" b="1">
                          <a:solidFill>
                            <a:schemeClr val="bg1"/>
                          </a:solidFill>
                        </a:defRPr>
                      </a:pPr>
                      <a:t>[VALUE]</a:t>
                    </a:fld>
                    <a:endParaRPr lang="en-US"/>
                  </a:p>
                </c:rich>
              </c:tx>
              <c:numFmt formatCode="0\%" sourceLinked="0"/>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668-4019-911F-C95160E3A256}"/>
                </c:ext>
              </c:extLst>
            </c:dLbl>
            <c:numFmt formatCode="0\%" sourceLinked="0"/>
            <c:spPr>
              <a:noFill/>
              <a:ln>
                <a:noFill/>
              </a:ln>
              <a:effectLst/>
            </c:spPr>
            <c:txPr>
              <a:bodyPr/>
              <a:lstStyle/>
              <a:p>
                <a:pPr>
                  <a:defRPr sz="1200" b="1"/>
                </a:pPr>
                <a:endParaRPr lang="en-US"/>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7"/>
                <c:pt idx="0">
                  <c:v>Water</c:v>
                </c:pt>
                <c:pt idx="1">
                  <c:v>CSD's</c:v>
                </c:pt>
                <c:pt idx="2">
                  <c:v> Juice/Fruit Drinks</c:v>
                </c:pt>
                <c:pt idx="3">
                  <c:v> Milk Stand Alone</c:v>
                </c:pt>
                <c:pt idx="4">
                  <c:v>Tea</c:v>
                </c:pt>
                <c:pt idx="5">
                  <c:v>Coffee</c:v>
                </c:pt>
                <c:pt idx="6">
                  <c:v>Other</c:v>
                </c:pt>
              </c:strCache>
            </c:strRef>
          </c:cat>
          <c:val>
            <c:numRef>
              <c:f>Sheet1!$B$2:$B$8</c:f>
              <c:numCache>
                <c:formatCode>General</c:formatCode>
                <c:ptCount val="7"/>
                <c:pt idx="0">
                  <c:v>36</c:v>
                </c:pt>
                <c:pt idx="1">
                  <c:v>19</c:v>
                </c:pt>
                <c:pt idx="2">
                  <c:v>13</c:v>
                </c:pt>
                <c:pt idx="3">
                  <c:v>10</c:v>
                </c:pt>
                <c:pt idx="4">
                  <c:v>5</c:v>
                </c:pt>
                <c:pt idx="5">
                  <c:v>3</c:v>
                </c:pt>
                <c:pt idx="6">
                  <c:v>14</c:v>
                </c:pt>
              </c:numCache>
            </c:numRef>
          </c:val>
          <c:extLst>
            <c:ext xmlns:c16="http://schemas.microsoft.com/office/drawing/2014/chart" uri="{C3380CC4-5D6E-409C-BE32-E72D297353CC}">
              <c16:uniqueId val="{00000006-8668-4019-911F-C95160E3A256}"/>
            </c:ext>
          </c:extLst>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7CED2E8-85B3-4004-936B-A07489F28175}" type="datetimeFigureOut">
              <a:rPr lang="en-US" smtClean="0">
                <a:latin typeface="Arial" panose="020B0604020202020204" pitchFamily="34" charset="0"/>
              </a:rPr>
              <a:pPr/>
              <a:t>3/27/2023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D309527-3E4B-4E6A-B30A-CD72D84AE52F}" type="slidenum">
              <a:rPr lang="en-US" smtClean="0">
                <a:latin typeface="Arial" panose="020B0604020202020204" pitchFamily="34" charset="0"/>
              </a:rPr>
              <a:pPr/>
              <a:t>‹#›</a:t>
            </a:fld>
            <a:endParaRPr lang="en-US" dirty="0">
              <a:latin typeface="Arial" panose="020B0604020202020204" pitchFamily="34" charset="0"/>
            </a:endParaRPr>
          </a:p>
        </p:txBody>
      </p:sp>
    </p:spTree>
    <p:extLst>
      <p:ext uri="{BB962C8B-B14F-4D97-AF65-F5344CB8AC3E}">
        <p14:creationId xmlns:p14="http://schemas.microsoft.com/office/powerpoint/2010/main" val="146156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panose="020B0604020202020204" pitchFamily="34" charset="0"/>
              </a:defRPr>
            </a:lvl1pPr>
          </a:lstStyle>
          <a:p>
            <a:fld id="{A63C92B0-B260-4B89-A7C8-78392A7143C7}" type="datetimeFigureOut">
              <a:rPr lang="en-US" smtClean="0"/>
              <a:pPr/>
              <a:t>3/27/2023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panose="020B0604020202020204" pitchFamily="34" charset="0"/>
              </a:defRPr>
            </a:lvl1pPr>
          </a:lstStyle>
          <a:p>
            <a:fld id="{3F78D5B3-D812-4BDF-B649-DBC4980D2368}" type="slidenum">
              <a:rPr lang="en-US" smtClean="0"/>
              <a:pPr/>
              <a:t>‹#›</a:t>
            </a:fld>
            <a:endParaRPr lang="en-US" dirty="0"/>
          </a:p>
        </p:txBody>
      </p:sp>
    </p:spTree>
    <p:extLst>
      <p:ext uri="{BB962C8B-B14F-4D97-AF65-F5344CB8AC3E}">
        <p14:creationId xmlns:p14="http://schemas.microsoft.com/office/powerpoint/2010/main" val="3077072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a:t>
            </a:fld>
            <a:endParaRPr lang="en-US"/>
          </a:p>
        </p:txBody>
      </p:sp>
    </p:spTree>
    <p:extLst>
      <p:ext uri="{BB962C8B-B14F-4D97-AF65-F5344CB8AC3E}">
        <p14:creationId xmlns:p14="http://schemas.microsoft.com/office/powerpoint/2010/main" val="253889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Read slide aloud to students.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Eating purposefully helps you avoid mindless eating. For example, eating because you are bored or because you are upset are not reasons to eat food, especially if you are not actually hungry.</a:t>
            </a:r>
          </a:p>
          <a:p>
            <a:pPr marL="349415" indent="-349415">
              <a:lnSpc>
                <a:spcPct val="115000"/>
              </a:lnSpc>
              <a:buFont typeface="Symbol"/>
              <a:buChar char=""/>
            </a:pPr>
            <a:r>
              <a:rPr lang="en-US" dirty="0">
                <a:ea typeface="Calibri"/>
                <a:cs typeface="Times New Roman"/>
              </a:rPr>
              <a:t>Explain to students that everyone should become familiar with their hunger scale. </a:t>
            </a:r>
          </a:p>
          <a:p>
            <a:pPr marL="349415" marR="0" lvl="0" indent="-349415" algn="l" defTabSz="914400" rtl="0" eaLnBrk="1" fontAlgn="auto" latinLnBrk="0" hangingPunct="1">
              <a:lnSpc>
                <a:spcPct val="115000"/>
              </a:lnSpc>
              <a:spcBef>
                <a:spcPts val="0"/>
              </a:spcBef>
              <a:spcAft>
                <a:spcPts val="0"/>
              </a:spcAft>
              <a:buClrTx/>
              <a:buSzTx/>
              <a:buFont typeface="Symbol"/>
              <a:buChar char=""/>
              <a:tabLst/>
              <a:defRPr/>
            </a:pPr>
            <a:r>
              <a:rPr lang="en-US" dirty="0">
                <a:ea typeface="Calibri"/>
                <a:cs typeface="Times New Roman"/>
              </a:rPr>
              <a:t>Asking yourself how hungry you are before each time you eat will help </a:t>
            </a:r>
            <a:r>
              <a:rPr lang="en-US" sz="1200" kern="1200" dirty="0">
                <a:solidFill>
                  <a:schemeClr val="tx1"/>
                </a:solidFill>
                <a:ea typeface="+mn-ea"/>
                <a:cs typeface="+mn-cs"/>
              </a:rPr>
              <a:t>with controlling the quantity of food eaten.</a:t>
            </a:r>
          </a:p>
          <a:p>
            <a:pPr marL="349415" indent="-349415">
              <a:lnSpc>
                <a:spcPct val="115000"/>
              </a:lnSpc>
              <a:buFont typeface="Symbol"/>
              <a:buChar char=""/>
            </a:pP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It takes the body roughly 20 minutes to realize it is full, eating slowly and enjoying each bite will also help with eating purposefully.</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10</a:t>
            </a:fld>
            <a:endParaRPr lang="en-US"/>
          </a:p>
        </p:txBody>
      </p:sp>
    </p:spTree>
    <p:extLst>
      <p:ext uri="{BB962C8B-B14F-4D97-AF65-F5344CB8AC3E}">
        <p14:creationId xmlns:p14="http://schemas.microsoft.com/office/powerpoint/2010/main" val="173983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Have students turn to pages 4 and 5 in their student workbooks to look at the five food groups and the list of foods in each group.</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Explain to the students that foods found in the five food groups are more nutrient-rich and should be eaten more often.</a:t>
            </a:r>
          </a:p>
          <a:p>
            <a:pPr marL="349415" indent="-349415">
              <a:lnSpc>
                <a:spcPct val="115000"/>
              </a:lnSpc>
              <a:buFont typeface="Symbol"/>
              <a:buChar char=""/>
            </a:pPr>
            <a:r>
              <a:rPr lang="en-US" sz="1200" kern="1200" dirty="0">
                <a:solidFill>
                  <a:schemeClr val="tx1"/>
                </a:solidFill>
                <a:ea typeface="+mn-ea"/>
                <a:cs typeface="+mn-cs"/>
              </a:rPr>
              <a:t>For example, the foods in the Dairy group are high in calcium; the foods in the Protein group are high in protein; the foods in the Grains group are high in B vitamins; the foods in the Vegetables group are high in vitamin A; and the foods in the Fruits group are high in vitamin C. Explain to students that foods that have empty calories or no nutrients should be eaten less. That doesn’t mean never, but foods from the food groups are high in vitamins and minerals and should be eaten first. Foods high in calories, solid fats, added sugar and salt should be eaten less often.</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11</a:t>
            </a:fld>
            <a:endParaRPr lang="en-US"/>
          </a:p>
        </p:txBody>
      </p:sp>
    </p:spTree>
    <p:extLst>
      <p:ext uri="{BB962C8B-B14F-4D97-AF65-F5344CB8AC3E}">
        <p14:creationId xmlns:p14="http://schemas.microsoft.com/office/powerpoint/2010/main" val="418012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Ask the students what foods they can eat more of in each of the five food groups. </a:t>
            </a:r>
          </a:p>
          <a:p>
            <a:pPr marL="349415" indent="-349415">
              <a:lnSpc>
                <a:spcPct val="115000"/>
              </a:lnSpc>
              <a:buFont typeface="Symbol"/>
              <a:buChar char=""/>
            </a:pPr>
            <a:r>
              <a:rPr lang="en-US" dirty="0">
                <a:ea typeface="Calibri"/>
                <a:cs typeface="Times New Roman"/>
              </a:rPr>
              <a:t>Ask students what foods are high in added sugars, fat and salt. </a:t>
            </a:r>
          </a:p>
          <a:p>
            <a:pPr marL="349415" indent="-349415">
              <a:lnSpc>
                <a:spcPct val="115000"/>
              </a:lnSpc>
              <a:spcAft>
                <a:spcPts val="1019"/>
              </a:spcAft>
              <a:buFont typeface="Symbol"/>
              <a:buChar char=""/>
            </a:pPr>
            <a:r>
              <a:rPr lang="en-US" dirty="0">
                <a:ea typeface="Calibri"/>
                <a:cs typeface="Times New Roman"/>
              </a:rPr>
              <a:t>Ask students if all fat should be avoided.</a:t>
            </a:r>
          </a:p>
          <a:p>
            <a:pPr marL="349415" indent="-349415">
              <a:lnSpc>
                <a:spcPct val="115000"/>
              </a:lnSpc>
              <a:buFont typeface="Symbol"/>
              <a:buChar char=""/>
            </a:pPr>
            <a:r>
              <a:rPr lang="en-US" dirty="0">
                <a:ea typeface="Calibri"/>
                <a:cs typeface="Times New Roman"/>
              </a:rPr>
              <a:t>Many low-fat foods have high amounts of added sugar to replace the taste that fat gives to food.</a:t>
            </a:r>
          </a:p>
          <a:p>
            <a:pPr marL="349415" indent="-349415">
              <a:lnSpc>
                <a:spcPct val="115000"/>
              </a:lnSpc>
              <a:buFont typeface="Symbol"/>
              <a:buChar char=""/>
            </a:pPr>
            <a:r>
              <a:rPr lang="en-US" dirty="0">
                <a:ea typeface="Calibri"/>
                <a:cs typeface="Times New Roman"/>
              </a:rPr>
              <a:t>Added sugar can be found in many beverages such as soda and energy drinks, as well as cereal.</a:t>
            </a:r>
          </a:p>
          <a:p>
            <a:pPr marL="349415" indent="-349415">
              <a:lnSpc>
                <a:spcPct val="115000"/>
              </a:lnSpc>
              <a:buFont typeface="Symbol"/>
              <a:buChar char=""/>
            </a:pPr>
            <a:r>
              <a:rPr lang="en-US" dirty="0">
                <a:ea typeface="Calibri"/>
                <a:cs typeface="Times New Roman"/>
              </a:rPr>
              <a:t>Most fast food and processed food like chips have high amounts of added salt. </a:t>
            </a:r>
          </a:p>
          <a:p>
            <a:pPr marL="349415" indent="-349415">
              <a:lnSpc>
                <a:spcPct val="115000"/>
              </a:lnSpc>
              <a:spcAft>
                <a:spcPts val="1019"/>
              </a:spcAft>
              <a:buFont typeface="Symbol"/>
              <a:buChar char=""/>
            </a:pPr>
            <a:r>
              <a:rPr lang="en-US" dirty="0">
                <a:ea typeface="Calibri"/>
                <a:cs typeface="Times New Roman"/>
              </a:rPr>
              <a:t>Not all fats should be avoided; healthy fats that are found in avocados, olive oil and nuts are needed for healthy skin, hair and nails and also keep us feeling full longer.</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12</a:t>
            </a:fld>
            <a:endParaRPr lang="en-US"/>
          </a:p>
        </p:txBody>
      </p:sp>
    </p:spTree>
    <p:extLst>
      <p:ext uri="{BB962C8B-B14F-4D97-AF65-F5344CB8AC3E}">
        <p14:creationId xmlns:p14="http://schemas.microsoft.com/office/powerpoint/2010/main" val="246710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Ask students to raise their hands if they ate breakfast today. </a:t>
            </a:r>
          </a:p>
          <a:p>
            <a:pPr marL="349415" indent="-349415">
              <a:lnSpc>
                <a:spcPct val="115000"/>
              </a:lnSpc>
              <a:buFont typeface="Symbol"/>
              <a:buChar char=""/>
            </a:pPr>
            <a:r>
              <a:rPr lang="en-US" dirty="0">
                <a:ea typeface="Calibri"/>
                <a:cs typeface="Times New Roman"/>
              </a:rPr>
              <a:t>Ask the students what they had for breakfast. Was this a nutrient-rich meal?</a:t>
            </a:r>
          </a:p>
          <a:p>
            <a:pPr marL="349415" indent="-349415">
              <a:lnSpc>
                <a:spcPct val="115000"/>
              </a:lnSpc>
              <a:spcAft>
                <a:spcPts val="1019"/>
              </a:spcAft>
              <a:buFont typeface="Symbol"/>
              <a:buChar char=""/>
            </a:pPr>
            <a:r>
              <a:rPr lang="en-US" dirty="0">
                <a:ea typeface="Calibri"/>
                <a:cs typeface="Times New Roman"/>
              </a:rPr>
              <a:t>Ask the students how they feel when they skip breakfast.</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13</a:t>
            </a:fld>
            <a:endParaRPr lang="en-US"/>
          </a:p>
        </p:txBody>
      </p:sp>
    </p:spTree>
    <p:extLst>
      <p:ext uri="{BB962C8B-B14F-4D97-AF65-F5344CB8AC3E}">
        <p14:creationId xmlns:p14="http://schemas.microsoft.com/office/powerpoint/2010/main" val="224719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sz="800" u="sng" dirty="0">
                <a:ea typeface="Calibri"/>
                <a:cs typeface="Times New Roman"/>
              </a:rPr>
              <a:t>Teacher Instruction</a:t>
            </a:r>
            <a:endParaRPr lang="en-US" sz="800" dirty="0">
              <a:ea typeface="Calibri"/>
              <a:cs typeface="Times New Roman"/>
            </a:endParaRPr>
          </a:p>
          <a:p>
            <a:pPr marL="349415" indent="-349415">
              <a:lnSpc>
                <a:spcPct val="115000"/>
              </a:lnSpc>
              <a:buFont typeface="Symbol"/>
              <a:buChar char=""/>
            </a:pPr>
            <a:r>
              <a:rPr lang="en-US" sz="900" dirty="0">
                <a:ea typeface="Calibri"/>
                <a:cs typeface="Times New Roman"/>
              </a:rPr>
              <a:t>Explain to students that their breakfast choices should include 3 out of the 5 food groups.</a:t>
            </a:r>
          </a:p>
          <a:p>
            <a:pPr marL="349415" indent="-349415">
              <a:lnSpc>
                <a:spcPct val="115000"/>
              </a:lnSpc>
              <a:spcAft>
                <a:spcPts val="1019"/>
              </a:spcAft>
              <a:buFont typeface="Symbol"/>
              <a:buChar char=""/>
            </a:pPr>
            <a:r>
              <a:rPr lang="en-US" sz="900" dirty="0">
                <a:ea typeface="Calibri"/>
                <a:cs typeface="Times New Roman"/>
              </a:rPr>
              <a:t>Ask the students to give examples of breakfast using the “3 out of 5” model.</a:t>
            </a:r>
          </a:p>
          <a:p>
            <a:pPr eaLnBrk="1" hangingPunct="1"/>
            <a:endParaRPr lang="en-US" sz="900" dirty="0"/>
          </a:p>
        </p:txBody>
      </p:sp>
      <p:sp>
        <p:nvSpPr>
          <p:cNvPr id="4" name="Slide Number Placeholder 3"/>
          <p:cNvSpPr>
            <a:spLocks noGrp="1"/>
          </p:cNvSpPr>
          <p:nvPr>
            <p:ph type="sldNum" sz="quarter" idx="10"/>
          </p:nvPr>
        </p:nvSpPr>
        <p:spPr/>
        <p:txBody>
          <a:bodyPr/>
          <a:lstStyle/>
          <a:p>
            <a:pPr>
              <a:defRPr/>
            </a:pPr>
            <a:fld id="{AF0A5F25-690F-46C4-B01B-07588EDE45E9}" type="slidenum">
              <a:rPr lang="en-US" altLang="en-US" smtClean="0"/>
              <a:pPr>
                <a:defRPr/>
              </a:pPr>
              <a:t>14</a:t>
            </a:fld>
            <a:endParaRPr lang="en-US" altLang="en-US"/>
          </a:p>
        </p:txBody>
      </p:sp>
    </p:spTree>
    <p:extLst>
      <p:ext uri="{BB962C8B-B14F-4D97-AF65-F5344CB8AC3E}">
        <p14:creationId xmlns:p14="http://schemas.microsoft.com/office/powerpoint/2010/main" val="2108556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Ask students why they skip breakfast. Is it lack of time, not hungry or don’t like breakfast foods?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The sample breakfast foods on the slide can be made in a hurry or the night before. A healthy breakfast does not have to be traditional breakfast foods. </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15</a:t>
            </a:fld>
            <a:endParaRPr lang="en-US"/>
          </a:p>
        </p:txBody>
      </p:sp>
    </p:spTree>
    <p:extLst>
      <p:ext uri="{BB962C8B-B14F-4D97-AF65-F5344CB8AC3E}">
        <p14:creationId xmlns:p14="http://schemas.microsoft.com/office/powerpoint/2010/main" val="173024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a:buFont typeface="Arial" pitchFamily="34" charset="0"/>
              <a:buChar char="•"/>
            </a:pPr>
            <a:r>
              <a:rPr lang="en-US" dirty="0">
                <a:ea typeface="Calibri"/>
                <a:cs typeface="Times New Roman"/>
              </a:rPr>
              <a:t>Have students turn to page 3 in their student workbooks and read the page to themselves.</a:t>
            </a:r>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16</a:t>
            </a:fld>
            <a:endParaRPr lang="en-US"/>
          </a:p>
        </p:txBody>
      </p:sp>
    </p:spTree>
    <p:extLst>
      <p:ext uri="{BB962C8B-B14F-4D97-AF65-F5344CB8AC3E}">
        <p14:creationId xmlns:p14="http://schemas.microsoft.com/office/powerpoint/2010/main" val="1421274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Explain to students that come Monday the school week starts, which means homework, tests, after-school jobs or sports. Finding time to make healthy eating choices can be hard in a time crunch. That’s why thinking ahead about what you are going to eat will save you money and empty calories that will leave you low on energy and hungry again before you know it. When you are out and starving everything looks good, and you will no doubt over-order and overeat. Instead, pack a piece of fruit, nuts, a granola bar or string cheese, because packing a snack is just as fast as eating out.</a:t>
            </a:r>
          </a:p>
        </p:txBody>
      </p:sp>
      <p:sp>
        <p:nvSpPr>
          <p:cNvPr id="4" name="Slide Number Placeholder 3"/>
          <p:cNvSpPr>
            <a:spLocks noGrp="1"/>
          </p:cNvSpPr>
          <p:nvPr>
            <p:ph type="sldNum" sz="quarter" idx="10"/>
          </p:nvPr>
        </p:nvSpPr>
        <p:spPr/>
        <p:txBody>
          <a:bodyPr/>
          <a:lstStyle/>
          <a:p>
            <a:fld id="{18E0C40B-40CB-4C22-814D-770E62DE3240}" type="slidenum">
              <a:rPr lang="en-US" smtClean="0"/>
              <a:pPr/>
              <a:t>17</a:t>
            </a:fld>
            <a:endParaRPr lang="en-US"/>
          </a:p>
        </p:txBody>
      </p:sp>
    </p:spTree>
    <p:extLst>
      <p:ext uri="{BB962C8B-B14F-4D97-AF65-F5344CB8AC3E}">
        <p14:creationId xmlns:p14="http://schemas.microsoft.com/office/powerpoint/2010/main" val="653844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Explain to students that snacks aren’t just for little kids; they keep you from getting too hungry between meals. </a:t>
            </a:r>
          </a:p>
          <a:p>
            <a:pPr marL="349415" indent="-349415">
              <a:lnSpc>
                <a:spcPct val="115000"/>
              </a:lnSpc>
              <a:buFont typeface="Symbol"/>
              <a:buChar char=""/>
            </a:pPr>
            <a:r>
              <a:rPr lang="en-US" dirty="0">
                <a:ea typeface="Calibri"/>
                <a:cs typeface="Times New Roman"/>
              </a:rPr>
              <a:t>Rather than grabbing from a box or bag until it is empty, put your snack of choice in a bowl or on a plate.</a:t>
            </a:r>
          </a:p>
          <a:p>
            <a:pPr marL="349415" indent="-349415">
              <a:lnSpc>
                <a:spcPct val="115000"/>
              </a:lnSpc>
              <a:buFont typeface="Symbol"/>
              <a:buChar char=""/>
            </a:pPr>
            <a:r>
              <a:rPr lang="en-US" dirty="0">
                <a:ea typeface="Calibri"/>
                <a:cs typeface="Times New Roman"/>
              </a:rPr>
              <a:t>Snacks should also come from food groups rather than “extras,” like chips or candy. </a:t>
            </a:r>
          </a:p>
          <a:p>
            <a:pPr marL="349415" indent="-349415">
              <a:lnSpc>
                <a:spcPct val="115000"/>
              </a:lnSpc>
              <a:spcAft>
                <a:spcPts val="1019"/>
              </a:spcAft>
              <a:buFont typeface="Symbol"/>
              <a:buChar char=""/>
            </a:pPr>
            <a:r>
              <a:rPr lang="en-US" dirty="0">
                <a:ea typeface="Calibri"/>
                <a:cs typeface="Times New Roman"/>
              </a:rPr>
              <a:t>Beverages count as snacks as well. For example, milk and 100% juice.</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18</a:t>
            </a:fld>
            <a:endParaRPr lang="en-US"/>
          </a:p>
        </p:txBody>
      </p:sp>
    </p:spTree>
    <p:extLst>
      <p:ext uri="{BB962C8B-B14F-4D97-AF65-F5344CB8AC3E}">
        <p14:creationId xmlns:p14="http://schemas.microsoft.com/office/powerpoint/2010/main" val="265940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r>
              <a:rPr lang="en-US" dirty="0">
                <a:ea typeface="Calibri"/>
                <a:cs typeface="Times New Roman"/>
              </a:rPr>
              <a:t>Ask the students how many of them think about what they are drinking as part of their meals.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Beverages can be looked at in three categories: </a:t>
            </a:r>
          </a:p>
          <a:p>
            <a:pPr marL="757066" lvl="1" indent="-291179">
              <a:lnSpc>
                <a:spcPct val="115000"/>
              </a:lnSpc>
              <a:buFont typeface="Courier New"/>
              <a:buChar char="o"/>
            </a:pPr>
            <a:r>
              <a:rPr lang="en-US" b="1" dirty="0">
                <a:ea typeface="Calibri"/>
                <a:cs typeface="Times New Roman"/>
              </a:rPr>
              <a:t>Food groups: </a:t>
            </a:r>
            <a:r>
              <a:rPr lang="en-US" sz="1200" kern="1200" dirty="0">
                <a:solidFill>
                  <a:schemeClr val="tx1"/>
                </a:solidFill>
                <a:ea typeface="+mn-ea"/>
                <a:cs typeface="+mn-cs"/>
              </a:rPr>
              <a:t>100% fruit or vegetable juice</a:t>
            </a:r>
            <a:endParaRPr lang="en-US" dirty="0">
              <a:ea typeface="Calibri"/>
              <a:cs typeface="Times New Roman"/>
            </a:endParaRPr>
          </a:p>
          <a:p>
            <a:pPr marL="757066" lvl="1" indent="-291179">
              <a:lnSpc>
                <a:spcPct val="115000"/>
              </a:lnSpc>
              <a:buFont typeface="Courier New"/>
              <a:buChar char="o"/>
            </a:pPr>
            <a:r>
              <a:rPr lang="en-US" b="1" dirty="0">
                <a:ea typeface="Calibri"/>
                <a:cs typeface="Times New Roman"/>
              </a:rPr>
              <a:t>Neutral: </a:t>
            </a:r>
            <a:r>
              <a:rPr lang="en-US" dirty="0">
                <a:ea typeface="Calibri"/>
                <a:cs typeface="Times New Roman"/>
              </a:rPr>
              <a:t>water, unsweetened iced tea</a:t>
            </a:r>
          </a:p>
          <a:p>
            <a:pPr marL="757066" lvl="1" indent="-291179">
              <a:lnSpc>
                <a:spcPct val="115000"/>
              </a:lnSpc>
              <a:spcAft>
                <a:spcPts val="1019"/>
              </a:spcAft>
              <a:buFont typeface="Courier New"/>
              <a:buChar char="o"/>
            </a:pPr>
            <a:r>
              <a:rPr lang="en-US" b="1" dirty="0">
                <a:ea typeface="Calibri"/>
                <a:cs typeface="Times New Roman"/>
              </a:rPr>
              <a:t>Extras: </a:t>
            </a:r>
            <a:r>
              <a:rPr lang="en-US" dirty="0">
                <a:ea typeface="Calibri"/>
                <a:cs typeface="Times New Roman"/>
              </a:rPr>
              <a:t>soda, diet soda, lemonade, sweetened iced tea, energy drinks</a:t>
            </a:r>
          </a:p>
          <a:p>
            <a:endParaRPr lang="en-US" dirty="0"/>
          </a:p>
        </p:txBody>
      </p:sp>
      <p:sp>
        <p:nvSpPr>
          <p:cNvPr id="4" name="Slide Number Placeholder 3"/>
          <p:cNvSpPr>
            <a:spLocks noGrp="1"/>
          </p:cNvSpPr>
          <p:nvPr>
            <p:ph type="sldNum" sz="quarter" idx="10"/>
          </p:nvPr>
        </p:nvSpPr>
        <p:spPr/>
        <p:txBody>
          <a:bodyPr/>
          <a:lstStyle/>
          <a:p>
            <a:fld id="{0C3B78A7-A51C-4C16-88A1-50D69F00E5E8}" type="slidenum">
              <a:rPr lang="en-US" smtClean="0"/>
              <a:pPr/>
              <a:t>19</a:t>
            </a:fld>
            <a:endParaRPr lang="en-US"/>
          </a:p>
        </p:txBody>
      </p:sp>
    </p:spTree>
    <p:extLst>
      <p:ext uri="{BB962C8B-B14F-4D97-AF65-F5344CB8AC3E}">
        <p14:creationId xmlns:p14="http://schemas.microsoft.com/office/powerpoint/2010/main" val="137450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Teacher Instruction</a:t>
            </a:r>
            <a:endParaRPr lang="en-US" dirty="0"/>
          </a:p>
          <a:p>
            <a:pPr lvl="0">
              <a:buFont typeface="Arial" pitchFamily="34" charset="0"/>
              <a:buChar char="•"/>
            </a:pPr>
            <a:r>
              <a:rPr lang="en-US" dirty="0"/>
              <a:t>Read the slide aloud to students.</a:t>
            </a:r>
          </a:p>
          <a:p>
            <a:endParaRPr lang="en-US" u="sng" dirty="0"/>
          </a:p>
          <a:p>
            <a:r>
              <a:rPr lang="en-US" u="sng" dirty="0"/>
              <a:t>Talking Points</a:t>
            </a:r>
            <a:endParaRPr lang="en-US" dirty="0"/>
          </a:p>
          <a:p>
            <a:pPr lvl="0">
              <a:buFont typeface="Arial" pitchFamily="34" charset="0"/>
              <a:buChar char="•"/>
            </a:pPr>
            <a:r>
              <a:rPr lang="en-US" dirty="0"/>
              <a:t>This lesson is about the small steps students can make for themselves to achieve long-term results. </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2</a:t>
            </a:fld>
            <a:endParaRPr lang="en-US"/>
          </a:p>
        </p:txBody>
      </p:sp>
    </p:spTree>
    <p:extLst>
      <p:ext uri="{BB962C8B-B14F-4D97-AF65-F5344CB8AC3E}">
        <p14:creationId xmlns:p14="http://schemas.microsoft.com/office/powerpoint/2010/main" val="200153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1BE0B07-A1CE-4F3B-AD6A-3B61818C6FCD}" type="slidenum">
              <a:rPr lang="en-US" smtClean="0">
                <a:solidFill>
                  <a:srgbClr val="000000"/>
                </a:solidFill>
                <a:latin typeface="Arial" charset="0"/>
              </a:rPr>
              <a:pPr/>
              <a:t>20</a:t>
            </a:fld>
            <a:endParaRPr lang="en-US" dirty="0">
              <a:solidFill>
                <a:srgbClr val="000000"/>
              </a:solidFill>
              <a:latin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r>
              <a:rPr lang="en-US" dirty="0">
                <a:ea typeface="Calibri"/>
                <a:cs typeface="Times New Roman"/>
              </a:rPr>
              <a:t>Point out to students that after water, soft drinks are the second-highest beverage consumed by teens. Ask if they are surprised by this.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Explain to students that water provides excellent hydration and is what they need the most of throughout the day. Milk includes nine essential nutrients such as calcium, protein and vitamin D, so three servings is best for good health, and 100% juice can provide vitamin C, but they can also get it from whole fruit or vegetables.</a:t>
            </a:r>
          </a:p>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727344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Explain to students that the serving sizes served at restaurants and fast-food places, as well as when we serve ourselves, are usually two to three times bigger than one serving. </a:t>
            </a:r>
          </a:p>
          <a:p>
            <a:pPr marL="349415" indent="-349415">
              <a:lnSpc>
                <a:spcPct val="115000"/>
              </a:lnSpc>
              <a:buFont typeface="Symbol"/>
              <a:buChar char=""/>
            </a:pPr>
            <a:r>
              <a:rPr lang="en-US" dirty="0">
                <a:ea typeface="Calibri"/>
                <a:cs typeface="Times New Roman"/>
              </a:rPr>
              <a:t>It is important to look at the food before eating to see how big it really is and to ask yourself how hungry you really are.</a:t>
            </a:r>
          </a:p>
          <a:p>
            <a:pPr marL="349415" indent="-349415">
              <a:lnSpc>
                <a:spcPct val="115000"/>
              </a:lnSpc>
              <a:spcAft>
                <a:spcPts val="1019"/>
              </a:spcAft>
              <a:buFont typeface="Symbol"/>
              <a:buChar char=""/>
            </a:pPr>
            <a:r>
              <a:rPr lang="en-US" dirty="0">
                <a:ea typeface="Calibri"/>
                <a:cs typeface="Times New Roman"/>
              </a:rPr>
              <a:t>It is very easy to eat the oversized serving because it is in front of you, even if you aren’t that hungry.</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21</a:t>
            </a:fld>
            <a:endParaRPr lang="en-US"/>
          </a:p>
        </p:txBody>
      </p:sp>
    </p:spTree>
    <p:extLst>
      <p:ext uri="{BB962C8B-B14F-4D97-AF65-F5344CB8AC3E}">
        <p14:creationId xmlns:p14="http://schemas.microsoft.com/office/powerpoint/2010/main" val="2570582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Ask students how often they look at food labels.</a:t>
            </a:r>
          </a:p>
          <a:p>
            <a:pPr marL="349415" indent="-349415">
              <a:lnSpc>
                <a:spcPct val="115000"/>
              </a:lnSpc>
              <a:spcAft>
                <a:spcPts val="1019"/>
              </a:spcAft>
              <a:buFont typeface="Symbol"/>
              <a:buChar char=""/>
            </a:pPr>
            <a:r>
              <a:rPr lang="en-US" dirty="0">
                <a:ea typeface="Calibri"/>
                <a:cs typeface="Times New Roman"/>
              </a:rPr>
              <a:t>Ask students why they should look at food labels.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2900" marR="0" lvl="0" indent="-342900">
              <a:lnSpc>
                <a:spcPct val="115000"/>
              </a:lnSpc>
              <a:spcBef>
                <a:spcPts val="0"/>
              </a:spcBef>
              <a:spcAft>
                <a:spcPts val="0"/>
              </a:spcAft>
              <a:buFont typeface="Symbol"/>
              <a:buChar char=""/>
            </a:pPr>
            <a:r>
              <a:rPr lang="en-US" sz="1200" dirty="0">
                <a:ea typeface="Calibri"/>
                <a:cs typeface="Times New Roman"/>
              </a:rPr>
              <a:t>Most processed and packaged foods have a food label, allowing you to get the best nutritional value for your food. Fruits, vegetables and meat do not require a label but are nutrient-rich.</a:t>
            </a:r>
          </a:p>
          <a:p>
            <a:pPr marL="342900" marR="0" lvl="0" indent="-342900">
              <a:lnSpc>
                <a:spcPct val="115000"/>
              </a:lnSpc>
              <a:spcBef>
                <a:spcPts val="0"/>
              </a:spcBef>
              <a:spcAft>
                <a:spcPts val="0"/>
              </a:spcAft>
              <a:buFont typeface="Symbol"/>
              <a:buChar char=""/>
            </a:pPr>
            <a:r>
              <a:rPr lang="en-US" sz="1200" dirty="0">
                <a:ea typeface="Calibri"/>
                <a:cs typeface="Times New Roman"/>
              </a:rPr>
              <a:t>Begin by checking serving sizes and servings per container. All information is for a single serving.</a:t>
            </a:r>
          </a:p>
          <a:p>
            <a:pPr marL="342900" marR="0" lvl="0" indent="-342900">
              <a:lnSpc>
                <a:spcPct val="115000"/>
              </a:lnSpc>
              <a:spcBef>
                <a:spcPts val="0"/>
              </a:spcBef>
              <a:spcAft>
                <a:spcPts val="0"/>
              </a:spcAft>
              <a:buFont typeface="Symbol"/>
              <a:buChar char=""/>
            </a:pPr>
            <a:r>
              <a:rPr lang="en-US" sz="1200" dirty="0">
                <a:ea typeface="Calibri"/>
                <a:cs typeface="Times New Roman"/>
              </a:rPr>
              <a:t>Limit those nutrients highlighted in yellow, and make sure to get enough of those in green.</a:t>
            </a:r>
          </a:p>
          <a:p>
            <a:pPr marL="342900" marR="0" lvl="0" indent="-342900">
              <a:lnSpc>
                <a:spcPct val="115000"/>
              </a:lnSpc>
              <a:spcBef>
                <a:spcPts val="0"/>
              </a:spcBef>
              <a:spcAft>
                <a:spcPts val="1000"/>
              </a:spcAft>
              <a:buFont typeface="Symbol"/>
              <a:buChar char=""/>
            </a:pPr>
            <a:r>
              <a:rPr lang="en-US" sz="1200" dirty="0">
                <a:ea typeface="Calibri"/>
                <a:cs typeface="Times New Roman"/>
              </a:rPr>
              <a:t>While food labels are important to read, they do not always tell the whole story. Many food labels may appear healthy but are fortified and processed. For example, protein bars may have low calories, low fat and high protein, but have high amounts of sugar and ingredients that are not natural.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22</a:t>
            </a:fld>
            <a:endParaRPr lang="en-US"/>
          </a:p>
        </p:txBody>
      </p:sp>
    </p:spTree>
    <p:extLst>
      <p:ext uri="{BB962C8B-B14F-4D97-AF65-F5344CB8AC3E}">
        <p14:creationId xmlns:p14="http://schemas.microsoft.com/office/powerpoint/2010/main" val="1705558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a:buFont typeface="Arial" pitchFamily="34" charset="0"/>
              <a:buChar char="•"/>
            </a:pPr>
            <a:r>
              <a:rPr lang="en-US" dirty="0">
                <a:ea typeface="Calibri"/>
                <a:cs typeface="Times New Roman"/>
              </a:rPr>
              <a:t>Have students turn to pages 4 and 5 in their student workbooks.</a:t>
            </a:r>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23</a:t>
            </a:fld>
            <a:endParaRPr lang="en-US"/>
          </a:p>
        </p:txBody>
      </p:sp>
    </p:spTree>
    <p:extLst>
      <p:ext uri="{BB962C8B-B14F-4D97-AF65-F5344CB8AC3E}">
        <p14:creationId xmlns:p14="http://schemas.microsoft.com/office/powerpoint/2010/main" val="3486963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Explain to students that most foods can be measured using hands as measuring symbols. </a:t>
            </a:r>
          </a:p>
          <a:p>
            <a:pPr marL="349415" indent="-349415">
              <a:lnSpc>
                <a:spcPct val="115000"/>
              </a:lnSpc>
              <a:buFont typeface="Symbol"/>
              <a:buChar char=""/>
            </a:pPr>
            <a:r>
              <a:rPr lang="en-US" dirty="0">
                <a:ea typeface="Calibri"/>
                <a:cs typeface="Times New Roman"/>
              </a:rPr>
              <a:t>Ask students why it would benefit them to use their hand to check serving sizes before they ate the food.</a:t>
            </a:r>
          </a:p>
          <a:p>
            <a:pPr marL="349415" indent="-349415">
              <a:lnSpc>
                <a:spcPct val="115000"/>
              </a:lnSpc>
              <a:buFont typeface="Symbol"/>
              <a:buChar char=""/>
            </a:pPr>
            <a:r>
              <a:rPr lang="en-US" dirty="0">
                <a:ea typeface="Calibri"/>
                <a:cs typeface="Times New Roman"/>
              </a:rPr>
              <a:t>Ask students to show using their hands what the serving size of a cup of milk is. Answer is a fist.</a:t>
            </a:r>
          </a:p>
          <a:p>
            <a:pPr marL="349415" indent="-349415">
              <a:lnSpc>
                <a:spcPct val="115000"/>
              </a:lnSpc>
              <a:buFont typeface="Symbol"/>
              <a:buChar char=""/>
            </a:pPr>
            <a:r>
              <a:rPr lang="en-US" dirty="0">
                <a:ea typeface="Calibri"/>
                <a:cs typeface="Times New Roman"/>
              </a:rPr>
              <a:t>Ask students to show using their hands what the serving size of a slice of bread is. Answer is a flat hand.</a:t>
            </a:r>
          </a:p>
          <a:p>
            <a:pPr marL="349415" indent="-349415">
              <a:lnSpc>
                <a:spcPct val="115000"/>
              </a:lnSpc>
              <a:buFont typeface="Symbol"/>
              <a:buChar char=""/>
            </a:pPr>
            <a:r>
              <a:rPr lang="en-US" dirty="0">
                <a:ea typeface="Calibri"/>
                <a:cs typeface="Times New Roman"/>
              </a:rPr>
              <a:t>Continue with as many examples as time allows or if the class needs more practice.</a:t>
            </a:r>
          </a:p>
          <a:p>
            <a:pPr marL="465887">
              <a:lnSpc>
                <a:spcPct val="115000"/>
              </a:lnSpc>
              <a:spcAft>
                <a:spcPts val="1019"/>
              </a:spcAft>
            </a:pPr>
            <a:r>
              <a:rPr lang="en-US" dirty="0">
                <a:ea typeface="Calibri"/>
                <a:cs typeface="Times New Roman"/>
              </a:rPr>
              <a:t> </a:t>
            </a: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Keeping track of how many servings of food groups consumed in a day or week helps to know if they need to add or balance any meals, such as not getting 3 servings of Dairy each day. </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24</a:t>
            </a:fld>
            <a:endParaRPr lang="en-US"/>
          </a:p>
        </p:txBody>
      </p:sp>
    </p:spTree>
    <p:extLst>
      <p:ext uri="{BB962C8B-B14F-4D97-AF65-F5344CB8AC3E}">
        <p14:creationId xmlns:p14="http://schemas.microsoft.com/office/powerpoint/2010/main" val="2637535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After students finish filling out pages 4 and 5, ask what foods they are not getting enough of.</a:t>
            </a:r>
          </a:p>
          <a:p>
            <a:pPr marL="349415" indent="-349415">
              <a:lnSpc>
                <a:spcPct val="115000"/>
              </a:lnSpc>
              <a:spcAft>
                <a:spcPts val="1019"/>
              </a:spcAft>
              <a:buFont typeface="Symbol"/>
              <a:buChar char=""/>
            </a:pPr>
            <a:r>
              <a:rPr lang="en-US" dirty="0">
                <a:ea typeface="Calibri"/>
                <a:cs typeface="Times New Roman"/>
              </a:rPr>
              <a:t>What food groups are they getting more than others?</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25</a:t>
            </a:fld>
            <a:endParaRPr lang="en-US"/>
          </a:p>
        </p:txBody>
      </p:sp>
    </p:spTree>
    <p:extLst>
      <p:ext uri="{BB962C8B-B14F-4D97-AF65-F5344CB8AC3E}">
        <p14:creationId xmlns:p14="http://schemas.microsoft.com/office/powerpoint/2010/main" val="3740912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r>
              <a:rPr lang="en-US" dirty="0">
                <a:ea typeface="Calibri"/>
                <a:cs typeface="Times New Roman"/>
              </a:rPr>
              <a:t>Ask students to share what small steps they plan to make.</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26</a:t>
            </a:fld>
            <a:endParaRPr lang="en-US"/>
          </a:p>
        </p:txBody>
      </p:sp>
    </p:spTree>
    <p:extLst>
      <p:ext uri="{BB962C8B-B14F-4D97-AF65-F5344CB8AC3E}">
        <p14:creationId xmlns:p14="http://schemas.microsoft.com/office/powerpoint/2010/main" val="1385067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Have students turn to page 6 in their student workbooks and read the page to themselves.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The other half of making healthy choices is being physically active.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27</a:t>
            </a:fld>
            <a:endParaRPr lang="en-US"/>
          </a:p>
        </p:txBody>
      </p:sp>
    </p:spTree>
    <p:extLst>
      <p:ext uri="{BB962C8B-B14F-4D97-AF65-F5344CB8AC3E}">
        <p14:creationId xmlns:p14="http://schemas.microsoft.com/office/powerpoint/2010/main" val="1834238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Ask students for some excuses why teens might not be physically active.</a:t>
            </a:r>
          </a:p>
          <a:p>
            <a:pPr marL="349415" indent="-349415">
              <a:lnSpc>
                <a:spcPct val="115000"/>
              </a:lnSpc>
              <a:spcAft>
                <a:spcPts val="1019"/>
              </a:spcAft>
              <a:buFont typeface="Symbol"/>
              <a:buChar char=""/>
            </a:pPr>
            <a:r>
              <a:rPr lang="en-US" dirty="0">
                <a:ea typeface="Calibri"/>
                <a:cs typeface="Times New Roman"/>
              </a:rPr>
              <a:t>Discuss some ways to overcome those obstacles.</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28</a:t>
            </a:fld>
            <a:endParaRPr lang="en-US"/>
          </a:p>
        </p:txBody>
      </p:sp>
    </p:spTree>
    <p:extLst>
      <p:ext uri="{BB962C8B-B14F-4D97-AF65-F5344CB8AC3E}">
        <p14:creationId xmlns:p14="http://schemas.microsoft.com/office/powerpoint/2010/main" val="941752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B085F4C-30B1-403F-9229-64CAFD4155CB}" type="slidenum">
              <a:rPr lang="en-US" smtClean="0">
                <a:latin typeface="Arial" pitchFamily="34" charset="0"/>
              </a:rPr>
              <a:pPr/>
              <a:t>29</a:t>
            </a:fld>
            <a:endParaRPr lang="en-US">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a:lnSpc>
                <a:spcPct val="115000"/>
              </a:lnSpc>
              <a:spcAft>
                <a:spcPts val="1019"/>
              </a:spcAft>
            </a:pPr>
            <a:r>
              <a:rPr lang="en-US" sz="1000" u="sng" dirty="0">
                <a:ea typeface="Calibri"/>
                <a:cs typeface="Times New Roman"/>
              </a:rPr>
              <a:t>Teacher Instruction</a:t>
            </a:r>
            <a:endParaRPr lang="en-US" sz="1000" dirty="0">
              <a:ea typeface="Calibri"/>
              <a:cs typeface="Times New Roman"/>
            </a:endParaRPr>
          </a:p>
          <a:p>
            <a:pPr marL="349415" indent="-349415">
              <a:lnSpc>
                <a:spcPct val="115000"/>
              </a:lnSpc>
              <a:buFont typeface="Symbol"/>
              <a:buChar char=""/>
            </a:pPr>
            <a:r>
              <a:rPr lang="en-US" sz="1000" dirty="0">
                <a:ea typeface="Calibri"/>
                <a:cs typeface="Times New Roman"/>
              </a:rPr>
              <a:t>Read the slide aloud to students.</a:t>
            </a:r>
          </a:p>
          <a:p>
            <a:pPr marL="349415" indent="-349415">
              <a:lnSpc>
                <a:spcPct val="115000"/>
              </a:lnSpc>
              <a:spcAft>
                <a:spcPts val="1019"/>
              </a:spcAft>
              <a:buFont typeface="Symbol"/>
              <a:buChar char=""/>
            </a:pPr>
            <a:r>
              <a:rPr lang="en-US" sz="1000" dirty="0">
                <a:ea typeface="Calibri"/>
                <a:cs typeface="Times New Roman"/>
              </a:rPr>
              <a:t>Ask students to share examples of activities they do in each level.</a:t>
            </a:r>
          </a:p>
          <a:p>
            <a:pPr marL="349415" indent="-349415">
              <a:lnSpc>
                <a:spcPct val="115000"/>
              </a:lnSpc>
              <a:spcAft>
                <a:spcPts val="1019"/>
              </a:spcAft>
              <a:buFont typeface="Symbol"/>
              <a:buChar char=""/>
            </a:pPr>
            <a:endParaRPr lang="en-US" sz="1000" dirty="0">
              <a:ea typeface="Calibri"/>
              <a:cs typeface="Times New Roman"/>
            </a:endParaRPr>
          </a:p>
          <a:p>
            <a:pPr>
              <a:lnSpc>
                <a:spcPct val="115000"/>
              </a:lnSpc>
              <a:spcAft>
                <a:spcPts val="1019"/>
              </a:spcAft>
            </a:pPr>
            <a:r>
              <a:rPr lang="en-US" sz="1000" u="sng" dirty="0">
                <a:ea typeface="Calibri"/>
                <a:cs typeface="Times New Roman"/>
              </a:rPr>
              <a:t>Talking Points</a:t>
            </a:r>
            <a:endParaRPr lang="en-US" sz="1000" dirty="0">
              <a:ea typeface="Calibri"/>
              <a:cs typeface="Times New Roman"/>
            </a:endParaRPr>
          </a:p>
          <a:p>
            <a:pPr marL="349415" indent="-349415">
              <a:lnSpc>
                <a:spcPct val="115000"/>
              </a:lnSpc>
              <a:buFont typeface="Symbol"/>
              <a:buChar char=""/>
            </a:pPr>
            <a:r>
              <a:rPr lang="en-US" sz="1000" dirty="0">
                <a:ea typeface="Calibri"/>
                <a:cs typeface="Times New Roman"/>
              </a:rPr>
              <a:t>Explain to students the higher the intensity of the activity, the faster your heart will beat, which helps strengthen your heart and burn calories</a:t>
            </a:r>
            <a:r>
              <a:rPr lang="en-US" sz="1000" b="1" dirty="0">
                <a:ea typeface="Calibri"/>
                <a:cs typeface="Times New Roman"/>
              </a:rPr>
              <a:t>.</a:t>
            </a:r>
            <a:endParaRPr lang="en-US" sz="1000" dirty="0">
              <a:ea typeface="Calibri"/>
              <a:cs typeface="Times New Roman"/>
            </a:endParaRPr>
          </a:p>
          <a:p>
            <a:pPr marL="349415" indent="-349415">
              <a:lnSpc>
                <a:spcPct val="115000"/>
              </a:lnSpc>
              <a:spcAft>
                <a:spcPts val="1019"/>
              </a:spcAft>
              <a:buFont typeface="Symbol"/>
              <a:buChar char=""/>
            </a:pPr>
            <a:r>
              <a:rPr lang="en-US" sz="1000" dirty="0">
                <a:ea typeface="Calibri"/>
                <a:cs typeface="Times New Roman"/>
              </a:rPr>
              <a:t>Students should vary their activities to get their heart to reach each of these levels throughout the week.</a:t>
            </a:r>
          </a:p>
          <a:p>
            <a:pPr eaLnBrk="1" hangingPunct="1"/>
            <a:endParaRPr lang="en-US" sz="1000" dirty="0">
              <a:latin typeface="Arial" pitchFamily="34" charset="0"/>
            </a:endParaRPr>
          </a:p>
        </p:txBody>
      </p:sp>
    </p:spTree>
    <p:extLst>
      <p:ext uri="{BB962C8B-B14F-4D97-AF65-F5344CB8AC3E}">
        <p14:creationId xmlns:p14="http://schemas.microsoft.com/office/powerpoint/2010/main" val="392434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Teacher Instruction </a:t>
            </a:r>
            <a:endParaRPr lang="en-US" dirty="0"/>
          </a:p>
          <a:p>
            <a:pPr>
              <a:buFont typeface="Arial" pitchFamily="34" charset="0"/>
              <a:buChar char="•"/>
            </a:pPr>
            <a:r>
              <a:rPr lang="en-US" dirty="0"/>
              <a:t>Hand out the </a:t>
            </a:r>
            <a:r>
              <a:rPr lang="en-US" i="1" dirty="0"/>
              <a:t>Activity + Eating for Teens </a:t>
            </a:r>
            <a:r>
              <a:rPr lang="en-US" dirty="0"/>
              <a:t>workbooks to students.</a:t>
            </a:r>
          </a:p>
        </p:txBody>
      </p:sp>
      <p:sp>
        <p:nvSpPr>
          <p:cNvPr id="4" name="Slide Number Placeholder 3"/>
          <p:cNvSpPr>
            <a:spLocks noGrp="1"/>
          </p:cNvSpPr>
          <p:nvPr>
            <p:ph type="sldNum" sz="quarter" idx="10"/>
          </p:nvPr>
        </p:nvSpPr>
        <p:spPr/>
        <p:txBody>
          <a:bodyPr/>
          <a:lstStyle/>
          <a:p>
            <a:fld id="{3F78D5B3-D812-4BDF-B649-DBC4980D2368}" type="slidenum">
              <a:rPr lang="en-US" smtClean="0"/>
              <a:pPr/>
              <a:t>3</a:t>
            </a:fld>
            <a:endParaRPr lang="en-US"/>
          </a:p>
        </p:txBody>
      </p:sp>
    </p:spTree>
    <p:extLst>
      <p:ext uri="{BB962C8B-B14F-4D97-AF65-F5344CB8AC3E}">
        <p14:creationId xmlns:p14="http://schemas.microsoft.com/office/powerpoint/2010/main" val="3600054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4917E1A5-932F-4AE9-9A33-2857C39BA39E}" type="slidenum">
              <a:rPr lang="en-US" smtClean="0">
                <a:latin typeface="Arial" pitchFamily="34" charset="0"/>
              </a:rPr>
              <a:pPr/>
              <a:t>30</a:t>
            </a:fld>
            <a:endParaRPr lang="en-US">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a:lnSpc>
                <a:spcPct val="115000"/>
              </a:lnSpc>
              <a:spcAft>
                <a:spcPts val="1019"/>
              </a:spcAft>
            </a:pPr>
            <a:r>
              <a:rPr lang="en-US" sz="1000" u="sng" dirty="0">
                <a:ea typeface="Calibri"/>
                <a:cs typeface="Times New Roman"/>
              </a:rPr>
              <a:t>Teacher Instruction</a:t>
            </a:r>
            <a:endParaRPr lang="en-US" sz="1000" dirty="0">
              <a:ea typeface="Calibri"/>
              <a:cs typeface="Times New Roman"/>
            </a:endParaRPr>
          </a:p>
          <a:p>
            <a:pPr marL="349415" indent="-349415">
              <a:lnSpc>
                <a:spcPct val="115000"/>
              </a:lnSpc>
              <a:spcAft>
                <a:spcPts val="1019"/>
              </a:spcAft>
              <a:buFont typeface="Symbol"/>
              <a:buChar char=""/>
            </a:pPr>
            <a:r>
              <a:rPr lang="en-US" sz="1000" dirty="0">
                <a:ea typeface="Calibri"/>
                <a:cs typeface="Times New Roman"/>
              </a:rPr>
              <a:t>Read the slide aloud to students.</a:t>
            </a:r>
          </a:p>
          <a:p>
            <a:pPr marL="349415" indent="-349415">
              <a:lnSpc>
                <a:spcPct val="115000"/>
              </a:lnSpc>
              <a:spcAft>
                <a:spcPts val="1019"/>
              </a:spcAft>
              <a:buFont typeface="Symbol"/>
              <a:buChar char=""/>
            </a:pPr>
            <a:endParaRPr lang="en-US" sz="1000" dirty="0">
              <a:ea typeface="Calibri"/>
              <a:cs typeface="Times New Roman"/>
            </a:endParaRPr>
          </a:p>
        </p:txBody>
      </p:sp>
    </p:spTree>
    <p:extLst>
      <p:ext uri="{BB962C8B-B14F-4D97-AF65-F5344CB8AC3E}">
        <p14:creationId xmlns:p14="http://schemas.microsoft.com/office/powerpoint/2010/main" val="1595057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marR="0" indent="-349415" algn="l" defTabSz="914400" rtl="0" eaLnBrk="1" fontAlgn="auto" latinLnBrk="0" hangingPunct="1">
              <a:lnSpc>
                <a:spcPct val="115000"/>
              </a:lnSpc>
              <a:spcBef>
                <a:spcPts val="0"/>
              </a:spcBef>
              <a:spcAft>
                <a:spcPts val="0"/>
              </a:spcAft>
              <a:buClrTx/>
              <a:buSzTx/>
              <a:buFont typeface="Symbol"/>
              <a:buChar char=""/>
              <a:tabLst/>
              <a:defRPr/>
            </a:pPr>
            <a:r>
              <a:rPr lang="en-US" dirty="0">
                <a:ea typeface="Calibri"/>
                <a:cs typeface="Times New Roman"/>
              </a:rPr>
              <a:t>Ask students why it is important to have strong bones and teeth</a:t>
            </a:r>
            <a:r>
              <a:rPr lang="en-US" baseline="0" dirty="0">
                <a:ea typeface="Calibri"/>
                <a:cs typeface="Times New Roman"/>
              </a:rPr>
              <a:t>. Answers may include </a:t>
            </a:r>
            <a:r>
              <a:rPr lang="en-US" dirty="0">
                <a:ea typeface="Calibri"/>
                <a:cs typeface="Times New Roman"/>
              </a:rPr>
              <a:t>because they won’t break bones if they fall and they can eat food.</a:t>
            </a:r>
          </a:p>
          <a:p>
            <a:pPr marL="349415" marR="0" indent="-349415" algn="l" defTabSz="914400" rtl="0" eaLnBrk="1" fontAlgn="auto" latinLnBrk="0" hangingPunct="1">
              <a:lnSpc>
                <a:spcPct val="115000"/>
              </a:lnSpc>
              <a:spcBef>
                <a:spcPts val="0"/>
              </a:spcBef>
              <a:spcAft>
                <a:spcPts val="0"/>
              </a:spcAft>
              <a:buClrTx/>
              <a:buSzTx/>
              <a:buFont typeface="Symbol"/>
              <a:buChar char=""/>
              <a:tabLst/>
              <a:defRPr/>
            </a:pPr>
            <a:r>
              <a:rPr lang="en-US" dirty="0">
                <a:ea typeface="Calibri"/>
                <a:cs typeface="Times New Roman"/>
              </a:rPr>
              <a:t>Ask students what disease is caused from lack of calcium. Osteoporosis is a bone-thinning disease that causes bones to become fragile and break. </a:t>
            </a:r>
          </a:p>
          <a:p>
            <a:pPr marL="349415" marR="0" indent="-349415" algn="l" defTabSz="914400" rtl="0" eaLnBrk="1" fontAlgn="auto" latinLnBrk="0" hangingPunct="1">
              <a:lnSpc>
                <a:spcPct val="115000"/>
              </a:lnSpc>
              <a:spcBef>
                <a:spcPts val="0"/>
              </a:spcBef>
              <a:spcAft>
                <a:spcPts val="0"/>
              </a:spcAft>
              <a:buClrTx/>
              <a:buSzTx/>
              <a:buFont typeface="Symbol"/>
              <a:buChar char=""/>
              <a:tabLst/>
              <a:defRPr/>
            </a:pPr>
            <a:r>
              <a:rPr lang="en-US" dirty="0">
                <a:ea typeface="Calibri"/>
                <a:cs typeface="Times New Roman"/>
              </a:rPr>
              <a:t>Ask students to give examples of how they can mix and match their 3 servings of Dairy foods in a day.</a:t>
            </a:r>
            <a:r>
              <a:rPr lang="en-US" baseline="0" dirty="0">
                <a:ea typeface="Calibri"/>
                <a:cs typeface="Times New Roman"/>
              </a:rPr>
              <a:t> </a:t>
            </a:r>
            <a:r>
              <a:rPr lang="en-US" dirty="0">
                <a:ea typeface="Calibri"/>
                <a:cs typeface="Times New Roman"/>
              </a:rPr>
              <a:t>Examples</a:t>
            </a:r>
            <a:r>
              <a:rPr lang="en-US" baseline="0" dirty="0">
                <a:ea typeface="Calibri"/>
                <a:cs typeface="Times New Roman"/>
              </a:rPr>
              <a:t> </a:t>
            </a:r>
            <a:r>
              <a:rPr lang="en-US" dirty="0">
                <a:ea typeface="Calibri"/>
                <a:cs typeface="Times New Roman"/>
              </a:rPr>
              <a:t>include milk, yogurt and string cheese or milk, chocolate milk and yogurt. </a:t>
            </a: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31</a:t>
            </a:fld>
            <a:endParaRPr lang="en-US"/>
          </a:p>
        </p:txBody>
      </p:sp>
    </p:spTree>
    <p:extLst>
      <p:ext uri="{BB962C8B-B14F-4D97-AF65-F5344CB8AC3E}">
        <p14:creationId xmlns:p14="http://schemas.microsoft.com/office/powerpoint/2010/main" val="835707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Have students circle in their workbooks what motivates them to be physically active.</a:t>
            </a:r>
          </a:p>
          <a:p>
            <a:pPr marL="349415" indent="-349415">
              <a:lnSpc>
                <a:spcPct val="115000"/>
              </a:lnSpc>
              <a:buFont typeface="Symbol"/>
              <a:buChar char=""/>
            </a:pPr>
            <a:endParaRPr lang="en-US" dirty="0">
              <a:ea typeface="Calibri"/>
              <a:cs typeface="Times New Roman"/>
            </a:endParaRPr>
          </a:p>
          <a:p>
            <a:pPr marL="349415" indent="-349415">
              <a:lnSpc>
                <a:spcPct val="115000"/>
              </a:lnSpc>
              <a:buFont typeface="Symbol"/>
              <a:buNone/>
            </a:pPr>
            <a:r>
              <a:rPr lang="en-US" u="sng" dirty="0">
                <a:ea typeface="Calibri"/>
                <a:cs typeface="Times New Roman"/>
              </a:rPr>
              <a:t>Talking Points</a:t>
            </a:r>
          </a:p>
          <a:p>
            <a:pPr marL="349415" indent="-349415">
              <a:lnSpc>
                <a:spcPct val="115000"/>
              </a:lnSpc>
              <a:buFont typeface="Symbol"/>
              <a:buChar char=""/>
            </a:pPr>
            <a:r>
              <a:rPr lang="en-US" dirty="0">
                <a:ea typeface="Calibri"/>
                <a:cs typeface="Times New Roman"/>
              </a:rPr>
              <a:t>When reviewing the slide, encourage the “more often” activities versus watching TV or going on the computer.</a:t>
            </a:r>
          </a:p>
          <a:p>
            <a:pPr eaLnBrk="1" hangingPunct="1"/>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18E0C40B-40CB-4C22-814D-770E62DE3240}" type="slidenum">
              <a:rPr lang="en-US" smtClean="0"/>
              <a:pPr/>
              <a:t>32</a:t>
            </a:fld>
            <a:endParaRPr lang="en-US"/>
          </a:p>
        </p:txBody>
      </p:sp>
    </p:spTree>
    <p:extLst>
      <p:ext uri="{BB962C8B-B14F-4D97-AF65-F5344CB8AC3E}">
        <p14:creationId xmlns:p14="http://schemas.microsoft.com/office/powerpoint/2010/main" val="1331008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Teacher Instruction</a:t>
            </a:r>
            <a:endParaRPr lang="en-US" dirty="0"/>
          </a:p>
          <a:p>
            <a:pPr>
              <a:buFont typeface="Arial" pitchFamily="34" charset="0"/>
              <a:buChar char="•"/>
            </a:pPr>
            <a:r>
              <a:rPr lang="en-US" dirty="0"/>
              <a:t>Have students turn to page 7 in their student workbooks and read the page to themselves.</a:t>
            </a:r>
          </a:p>
        </p:txBody>
      </p:sp>
      <p:sp>
        <p:nvSpPr>
          <p:cNvPr id="4" name="Slide Number Placeholder 3"/>
          <p:cNvSpPr>
            <a:spLocks noGrp="1"/>
          </p:cNvSpPr>
          <p:nvPr>
            <p:ph type="sldNum" sz="quarter" idx="10"/>
          </p:nvPr>
        </p:nvSpPr>
        <p:spPr/>
        <p:txBody>
          <a:bodyPr/>
          <a:lstStyle/>
          <a:p>
            <a:fld id="{3F78D5B3-D812-4BDF-B649-DBC4980D2368}" type="slidenum">
              <a:rPr lang="en-US" smtClean="0"/>
              <a:pPr/>
              <a:t>33</a:t>
            </a:fld>
            <a:endParaRPr lang="en-US"/>
          </a:p>
        </p:txBody>
      </p:sp>
    </p:spTree>
    <p:extLst>
      <p:ext uri="{BB962C8B-B14F-4D97-AF65-F5344CB8AC3E}">
        <p14:creationId xmlns:p14="http://schemas.microsoft.com/office/powerpoint/2010/main" val="3986799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dirty="0">
                <a:ea typeface="Calibri"/>
                <a:cs typeface="Times New Roman"/>
              </a:rPr>
              <a:t>Teacher Instruction</a:t>
            </a:r>
          </a:p>
          <a:p>
            <a:pPr marL="349415" indent="-349415">
              <a:lnSpc>
                <a:spcPct val="115000"/>
              </a:lnSpc>
              <a:buFont typeface="Symbol"/>
              <a:buChar char=""/>
            </a:pPr>
            <a:r>
              <a:rPr lang="en-US" dirty="0">
                <a:ea typeface="Calibri"/>
                <a:cs typeface="Times New Roman"/>
              </a:rPr>
              <a:t>Read the slide aloud to students.</a:t>
            </a:r>
          </a:p>
          <a:p>
            <a:pPr marL="349415" marR="0" lvl="0" indent="-349415" algn="l" defTabSz="914400" rtl="0" eaLnBrk="1" fontAlgn="auto" latinLnBrk="0" hangingPunct="1">
              <a:lnSpc>
                <a:spcPct val="115000"/>
              </a:lnSpc>
              <a:spcBef>
                <a:spcPts val="0"/>
              </a:spcBef>
              <a:spcAft>
                <a:spcPts val="0"/>
              </a:spcAft>
              <a:buClrTx/>
              <a:buSzTx/>
              <a:buFont typeface="Symbol"/>
              <a:buChar char=""/>
              <a:tabLst/>
              <a:defRPr/>
            </a:pPr>
            <a:r>
              <a:rPr lang="en-US" sz="1200" kern="1200" dirty="0">
                <a:solidFill>
                  <a:schemeClr val="tx1"/>
                </a:solidFill>
                <a:ea typeface="+mn-ea"/>
                <a:cs typeface="+mn-cs"/>
              </a:rPr>
              <a:t>Ask students to fill out page 7.</a:t>
            </a:r>
          </a:p>
          <a:p>
            <a:pPr marL="349415" marR="0" lvl="0" indent="-349415" algn="l" defTabSz="914400" rtl="0" eaLnBrk="1" fontAlgn="auto" latinLnBrk="0" hangingPunct="1">
              <a:lnSpc>
                <a:spcPct val="115000"/>
              </a:lnSpc>
              <a:spcBef>
                <a:spcPts val="0"/>
              </a:spcBef>
              <a:spcAft>
                <a:spcPts val="0"/>
              </a:spcAft>
              <a:buClrTx/>
              <a:buSzTx/>
              <a:buFont typeface="Symbol"/>
              <a:buChar char=""/>
              <a:tabLst/>
              <a:defRPr/>
            </a:pPr>
            <a:r>
              <a:rPr lang="en-US" dirty="0">
                <a:ea typeface="Calibri"/>
                <a:cs typeface="Times New Roman"/>
              </a:rPr>
              <a:t>Once students are finished filling out page 7, start a discussion on ideas they plan on trying this week.</a:t>
            </a:r>
          </a:p>
          <a:p>
            <a:pPr marL="349415" indent="-349415">
              <a:lnSpc>
                <a:spcPct val="115000"/>
              </a:lnSpc>
              <a:buFont typeface="Symbol"/>
              <a:buChar char=""/>
            </a:pPr>
            <a:r>
              <a:rPr lang="en-US" dirty="0">
                <a:ea typeface="Calibri"/>
                <a:cs typeface="Times New Roman"/>
              </a:rPr>
              <a:t>What can you do to “move more” at school?</a:t>
            </a:r>
          </a:p>
          <a:p>
            <a:pPr marL="349415" indent="-349415">
              <a:lnSpc>
                <a:spcPct val="115000"/>
              </a:lnSpc>
              <a:buFont typeface="Symbol"/>
              <a:buChar char=""/>
            </a:pPr>
            <a:r>
              <a:rPr lang="en-US" dirty="0">
                <a:ea typeface="Calibri"/>
                <a:cs typeface="Times New Roman"/>
              </a:rPr>
              <a:t>What can you do to “move more” at home?</a:t>
            </a:r>
          </a:p>
          <a:p>
            <a:pPr marL="349415" indent="-349415">
              <a:lnSpc>
                <a:spcPct val="115000"/>
              </a:lnSpc>
              <a:buFont typeface="Symbol"/>
              <a:buChar char=""/>
            </a:pPr>
            <a:r>
              <a:rPr lang="en-US" dirty="0">
                <a:ea typeface="Calibri"/>
                <a:cs typeface="Times New Roman"/>
              </a:rPr>
              <a:t>What can you do to “move more” on the weekends?</a:t>
            </a:r>
          </a:p>
          <a:p>
            <a:pPr marL="349415" indent="-349415">
              <a:lnSpc>
                <a:spcPct val="115000"/>
              </a:lnSpc>
              <a:spcAft>
                <a:spcPts val="1019"/>
              </a:spcAft>
              <a:buFont typeface="Symbol"/>
              <a:buChar char=""/>
            </a:pPr>
            <a:r>
              <a:rPr lang="en-US" dirty="0">
                <a:ea typeface="Calibri"/>
                <a:cs typeface="Times New Roman"/>
              </a:rPr>
              <a:t>Have students total their minutes to see if they have reached 60 minutes a day.</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60 minutes of physical activity can be broken up throughout the day, it doesn’t have to be done all at once.</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34</a:t>
            </a:fld>
            <a:endParaRPr lang="en-US"/>
          </a:p>
        </p:txBody>
      </p:sp>
    </p:spTree>
    <p:extLst>
      <p:ext uri="{BB962C8B-B14F-4D97-AF65-F5344CB8AC3E}">
        <p14:creationId xmlns:p14="http://schemas.microsoft.com/office/powerpoint/2010/main" val="1769246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Have students complete this page.</a:t>
            </a:r>
          </a:p>
          <a:p>
            <a:pPr marL="349415" indent="-349415">
              <a:lnSpc>
                <a:spcPct val="115000"/>
              </a:lnSpc>
              <a:spcAft>
                <a:spcPts val="1019"/>
              </a:spcAft>
              <a:buFont typeface="Symbol"/>
              <a:buChar char=""/>
            </a:pPr>
            <a:r>
              <a:rPr lang="en-US" dirty="0">
                <a:ea typeface="Calibri"/>
                <a:cs typeface="Times New Roman"/>
              </a:rPr>
              <a:t>Ask students to share what they have planned.</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35</a:t>
            </a:fld>
            <a:endParaRPr lang="en-US"/>
          </a:p>
        </p:txBody>
      </p:sp>
    </p:spTree>
    <p:extLst>
      <p:ext uri="{BB962C8B-B14F-4D97-AF65-F5344CB8AC3E}">
        <p14:creationId xmlns:p14="http://schemas.microsoft.com/office/powerpoint/2010/main" val="963317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Have students turn to page 8 in their student workbooks and read the page to themselves.</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36</a:t>
            </a:fld>
            <a:endParaRPr lang="en-US"/>
          </a:p>
        </p:txBody>
      </p:sp>
    </p:spTree>
    <p:extLst>
      <p:ext uri="{BB962C8B-B14F-4D97-AF65-F5344CB8AC3E}">
        <p14:creationId xmlns:p14="http://schemas.microsoft.com/office/powerpoint/2010/main" val="3360878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Ask students to give the important points on snacking.</a:t>
            </a:r>
          </a:p>
          <a:p>
            <a:pPr marL="349415" indent="-349415">
              <a:lnSpc>
                <a:spcPct val="115000"/>
              </a:lnSpc>
              <a:buFont typeface="Symbol"/>
              <a:buChar char=""/>
            </a:pPr>
            <a:r>
              <a:rPr lang="en-US" dirty="0">
                <a:ea typeface="Calibri"/>
                <a:cs typeface="Times New Roman"/>
              </a:rPr>
              <a:t>Ask students what they will start to incorporate into their daily snacks from the list on page 8 in their workbooks.</a:t>
            </a:r>
          </a:p>
          <a:p>
            <a:pPr marL="349415" indent="-349415">
              <a:lnSpc>
                <a:spcPct val="115000"/>
              </a:lnSpc>
              <a:spcAft>
                <a:spcPts val="1019"/>
              </a:spcAft>
              <a:buFont typeface="Symbol"/>
              <a:buChar char=""/>
            </a:pPr>
            <a:r>
              <a:rPr lang="en-US" dirty="0">
                <a:ea typeface="Calibri"/>
                <a:cs typeface="Times New Roman"/>
              </a:rPr>
              <a:t>Ask students if they eat any of these snacks now. If not, what do they snack on now?</a:t>
            </a:r>
          </a:p>
          <a:p>
            <a:pPr>
              <a:lnSpc>
                <a:spcPct val="115000"/>
              </a:lnSpc>
              <a:spcAft>
                <a:spcPts val="1019"/>
              </a:spcAft>
            </a:pPr>
            <a:endParaRPr lang="en-US" u="sng"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Important points on snacking include choosing snacks from the food groups, snacks help you not get too hungry and overeat at meals, put snacks on a plate or bowl so the serving size isn’t too big and be aware of what you are eating so you can enjoy what you chose.</a:t>
            </a:r>
          </a:p>
          <a:p>
            <a:pPr marL="349415" indent="-349415">
              <a:lnSpc>
                <a:spcPct val="115000"/>
              </a:lnSpc>
              <a:buFont typeface="Symbol"/>
              <a:buChar char=""/>
            </a:pPr>
            <a:endParaRPr lang="en-US" dirty="0">
              <a:ea typeface="Calibri"/>
              <a:cs typeface="Times New Roman"/>
            </a:endParaRPr>
          </a:p>
          <a:p>
            <a:pPr eaLnBrk="1" hangingPunct="1"/>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37</a:t>
            </a:fld>
            <a:endParaRPr lang="en-US"/>
          </a:p>
        </p:txBody>
      </p:sp>
    </p:spTree>
    <p:extLst>
      <p:ext uri="{BB962C8B-B14F-4D97-AF65-F5344CB8AC3E}">
        <p14:creationId xmlns:p14="http://schemas.microsoft.com/office/powerpoint/2010/main" val="2405023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Ask students what restaurants they go to and what they typically order. </a:t>
            </a:r>
          </a:p>
          <a:p>
            <a:pPr marL="349415" indent="-349415">
              <a:lnSpc>
                <a:spcPct val="115000"/>
              </a:lnSpc>
              <a:spcAft>
                <a:spcPts val="1019"/>
              </a:spcAft>
              <a:buFont typeface="Symbol"/>
              <a:buChar char=""/>
            </a:pPr>
            <a:r>
              <a:rPr lang="en-US" dirty="0">
                <a:ea typeface="Calibri"/>
                <a:cs typeface="Times New Roman"/>
              </a:rPr>
              <a:t>Could they split that with a friend or family member? Is it enough food for them to eat half and take the other half home? </a:t>
            </a:r>
          </a:p>
          <a:p>
            <a:pPr marL="349415" indent="-349415">
              <a:lnSpc>
                <a:spcPct val="115000"/>
              </a:lnSpc>
              <a:spcAft>
                <a:spcPts val="1019"/>
              </a:spcAft>
              <a:buFont typeface="Symbol"/>
              <a:buChar char=""/>
            </a:pPr>
            <a:endParaRPr lang="en-US" dirty="0">
              <a:ea typeface="Calibri"/>
              <a:cs typeface="Times New Roman"/>
            </a:endParaRPr>
          </a:p>
          <a:p>
            <a:pPr marL="232943">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Remind students to stop halfway through the meal and check to see if they are still hungry or if they are satisfied.</a:t>
            </a:r>
          </a:p>
          <a:p>
            <a:pPr marL="349415" indent="-349415">
              <a:lnSpc>
                <a:spcPct val="115000"/>
              </a:lnSpc>
              <a:spcAft>
                <a:spcPts val="1019"/>
              </a:spcAft>
              <a:buFont typeface="Symbol"/>
              <a:buChar char=""/>
            </a:pPr>
            <a:r>
              <a:rPr lang="en-US" dirty="0">
                <a:ea typeface="Calibri"/>
                <a:cs typeface="Times New Roman"/>
              </a:rPr>
              <a:t>Explain to students that enjoying your food and the company you are sharing it with is important. </a:t>
            </a:r>
          </a:p>
        </p:txBody>
      </p:sp>
      <p:sp>
        <p:nvSpPr>
          <p:cNvPr id="4" name="Slide Number Placeholder 3"/>
          <p:cNvSpPr>
            <a:spLocks noGrp="1"/>
          </p:cNvSpPr>
          <p:nvPr>
            <p:ph type="sldNum" sz="quarter" idx="10"/>
          </p:nvPr>
        </p:nvSpPr>
        <p:spPr/>
        <p:txBody>
          <a:bodyPr/>
          <a:lstStyle/>
          <a:p>
            <a:fld id="{18E0C40B-40CB-4C22-814D-770E62DE3240}" type="slidenum">
              <a:rPr lang="en-US" smtClean="0"/>
              <a:pPr/>
              <a:t>38</a:t>
            </a:fld>
            <a:endParaRPr lang="en-US"/>
          </a:p>
        </p:txBody>
      </p:sp>
    </p:spTree>
    <p:extLst>
      <p:ext uri="{BB962C8B-B14F-4D97-AF65-F5344CB8AC3E}">
        <p14:creationId xmlns:p14="http://schemas.microsoft.com/office/powerpoint/2010/main" val="2587769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slide aloud to students.</a:t>
            </a:r>
          </a:p>
          <a:p>
            <a:pPr marL="349415" indent="-349415">
              <a:lnSpc>
                <a:spcPct val="115000"/>
              </a:lnSpc>
              <a:buFont typeface="Symbol"/>
              <a:buChar char=""/>
            </a:pPr>
            <a:r>
              <a:rPr lang="en-US" dirty="0">
                <a:ea typeface="Calibri"/>
                <a:cs typeface="Times New Roman"/>
              </a:rPr>
              <a:t>Ask students which of these foods they could see working for them.</a:t>
            </a:r>
          </a:p>
          <a:p>
            <a:pPr marL="349415" indent="-349415">
              <a:lnSpc>
                <a:spcPct val="115000"/>
              </a:lnSpc>
              <a:spcAft>
                <a:spcPts val="1019"/>
              </a:spcAft>
              <a:buFont typeface="Symbol"/>
              <a:buChar char=""/>
            </a:pPr>
            <a:r>
              <a:rPr lang="en-US" dirty="0">
                <a:ea typeface="Calibri"/>
                <a:cs typeface="Times New Roman"/>
              </a:rPr>
              <a:t>These are easy, simple food and beverage choices that pack a nutritional punch. These good-tasting</a:t>
            </a:r>
            <a:r>
              <a:rPr lang="en-US" baseline="0" dirty="0">
                <a:ea typeface="Calibri"/>
                <a:cs typeface="Times New Roman"/>
              </a:rPr>
              <a:t> foods are rich in nutrients and low in extra calories!</a:t>
            </a:r>
            <a:r>
              <a:rPr lang="en-US" dirty="0">
                <a:ea typeface="Calibri"/>
                <a:cs typeface="Times New Roman"/>
              </a:rPr>
              <a:t> </a:t>
            </a:r>
          </a:p>
          <a:p>
            <a:pPr marL="0" indent="0">
              <a:lnSpc>
                <a:spcPct val="115000"/>
              </a:lnSpc>
              <a:spcAft>
                <a:spcPts val="1019"/>
              </a:spcAft>
              <a:buFont typeface="Symbol"/>
              <a:buNone/>
            </a:pPr>
            <a:endParaRPr lang="en-US" dirty="0">
              <a:ea typeface="Calibri"/>
              <a:cs typeface="Times New Roman"/>
            </a:endParaRPr>
          </a:p>
        </p:txBody>
      </p:sp>
      <p:sp>
        <p:nvSpPr>
          <p:cNvPr id="4" name="Slide Number Placeholder 3"/>
          <p:cNvSpPr>
            <a:spLocks noGrp="1"/>
          </p:cNvSpPr>
          <p:nvPr>
            <p:ph type="sldNum" sz="quarter" idx="10"/>
          </p:nvPr>
        </p:nvSpPr>
        <p:spPr/>
        <p:txBody>
          <a:bodyPr/>
          <a:lstStyle/>
          <a:p>
            <a:fld id="{18E0C40B-40CB-4C22-814D-770E62DE3240}" type="slidenum">
              <a:rPr lang="en-US" smtClean="0"/>
              <a:pPr/>
              <a:t>39</a:t>
            </a:fld>
            <a:endParaRPr lang="en-US"/>
          </a:p>
        </p:txBody>
      </p:sp>
    </p:spTree>
    <p:extLst>
      <p:ext uri="{BB962C8B-B14F-4D97-AF65-F5344CB8AC3E}">
        <p14:creationId xmlns:p14="http://schemas.microsoft.com/office/powerpoint/2010/main" val="424509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Teacher Instruction</a:t>
            </a:r>
            <a:endParaRPr lang="en-US" dirty="0"/>
          </a:p>
          <a:p>
            <a:pPr lvl="0">
              <a:buFont typeface="Arial" pitchFamily="34" charset="0"/>
              <a:buChar char="•"/>
            </a:pPr>
            <a:r>
              <a:rPr lang="en-US" dirty="0"/>
              <a:t>Ask the probing questions on slides 4 – 6 to start a classroom discussion to help determine students’ awareness</a:t>
            </a:r>
            <a:r>
              <a:rPr lang="en-US" baseline="0" dirty="0"/>
              <a:t> of healthy eating patterns</a:t>
            </a:r>
            <a:r>
              <a:rPr lang="en-US" dirty="0"/>
              <a:t>.</a:t>
            </a:r>
          </a:p>
          <a:p>
            <a:endParaRPr lang="en-US" u="sng" dirty="0"/>
          </a:p>
          <a:p>
            <a:r>
              <a:rPr lang="en-US" u="sng" dirty="0"/>
              <a:t>Talking Points</a:t>
            </a:r>
            <a:endParaRPr lang="en-US" dirty="0"/>
          </a:p>
          <a:p>
            <a:pPr lvl="0">
              <a:buFont typeface="Arial" pitchFamily="34" charset="0"/>
              <a:buNone/>
            </a:pPr>
            <a:r>
              <a:rPr lang="en-US" i="1" dirty="0"/>
              <a:t>1. How does eating well make you feel?</a:t>
            </a:r>
            <a:r>
              <a:rPr lang="en-US" dirty="0"/>
              <a:t> If students are struggling with this question, ask them how they feel after they eat fast food. Answers might include bloated, uncomfortably full or lethargic. Now, ask again how they might feel after eating a healthy, balanced meal. Answers might include having more energy, being able to concentrate, or being in a good mood.</a:t>
            </a:r>
          </a:p>
          <a:p>
            <a:pPr lvl="0">
              <a:buFont typeface="Arial" pitchFamily="34" charset="0"/>
              <a:buChar char="•"/>
            </a:pPr>
            <a:endParaRPr lang="en-US" i="1" dirty="0"/>
          </a:p>
          <a:p>
            <a:pPr lvl="0">
              <a:buFont typeface="Arial" pitchFamily="34" charset="0"/>
              <a:buNone/>
            </a:pPr>
            <a:r>
              <a:rPr lang="en-US" i="1" dirty="0"/>
              <a:t>2. A</a:t>
            </a:r>
            <a:r>
              <a:rPr lang="en-US" i="1" baseline="0" dirty="0"/>
              <a:t> healthy diet can include “extras,” however t</a:t>
            </a:r>
            <a:r>
              <a:rPr lang="en-US" i="1" dirty="0"/>
              <a:t>he foods that you eat most often should be food-group foods. Name some</a:t>
            </a:r>
            <a:r>
              <a:rPr lang="en-US" dirty="0"/>
              <a:t>. Answers might include milk and yogurt from the Dairy group, broccoli and carrots from the Vegetables group, apples and oranges from the Fruits group, oatmeal and brown rice from the Grains</a:t>
            </a:r>
            <a:r>
              <a:rPr lang="en-US" baseline="0" dirty="0"/>
              <a:t> </a:t>
            </a:r>
            <a:r>
              <a:rPr lang="en-US" dirty="0"/>
              <a:t>group, and chicken breast and black beans from the Protein group. Explain to the students that by eating most of their foods from the food groups, which are nutrient-rich foods, they have room to enjoy the “extras” like cookies or </a:t>
            </a:r>
            <a:r>
              <a:rPr lang="en-US" dirty="0" err="1"/>
              <a:t>french</a:t>
            </a:r>
            <a:r>
              <a:rPr lang="en-US" dirty="0"/>
              <a:t> fries because all foods fit. There are no good or bad foods. In addition, the more physically active the students are, the more room for “extras” they can enjoy in moderation.</a:t>
            </a:r>
          </a:p>
          <a:p>
            <a:pPr marL="228587" indent="-228587"/>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4</a:t>
            </a:fld>
            <a:endParaRPr lang="en-US"/>
          </a:p>
        </p:txBody>
      </p:sp>
    </p:spTree>
    <p:extLst>
      <p:ext uri="{BB962C8B-B14F-4D97-AF65-F5344CB8AC3E}">
        <p14:creationId xmlns:p14="http://schemas.microsoft.com/office/powerpoint/2010/main" val="399551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Have students fill out their health goals.</a:t>
            </a:r>
          </a:p>
          <a:p>
            <a:pPr marL="349415" indent="-349415">
              <a:lnSpc>
                <a:spcPct val="115000"/>
              </a:lnSpc>
              <a:spcAft>
                <a:spcPts val="1019"/>
              </a:spcAft>
              <a:buFont typeface="Symbol"/>
              <a:buChar char=""/>
            </a:pPr>
            <a:r>
              <a:rPr lang="en-US" dirty="0">
                <a:ea typeface="Calibri"/>
                <a:cs typeface="Times New Roman"/>
              </a:rPr>
              <a:t>Ask students to share what they have set for themselves.</a:t>
            </a:r>
          </a:p>
          <a:p>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40</a:t>
            </a:fld>
            <a:endParaRPr lang="en-US"/>
          </a:p>
        </p:txBody>
      </p:sp>
    </p:spTree>
    <p:extLst>
      <p:ext uri="{BB962C8B-B14F-4D97-AF65-F5344CB8AC3E}">
        <p14:creationId xmlns:p14="http://schemas.microsoft.com/office/powerpoint/2010/main" val="2412469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the quote to the students.</a:t>
            </a:r>
          </a:p>
          <a:p>
            <a:pPr marL="349415" indent="-349415">
              <a:lnSpc>
                <a:spcPct val="115000"/>
              </a:lnSpc>
              <a:spcAft>
                <a:spcPts val="1019"/>
              </a:spcAft>
              <a:buFont typeface="Symbol"/>
              <a:buChar char=""/>
            </a:pPr>
            <a:r>
              <a:rPr lang="en-US" dirty="0">
                <a:ea typeface="Calibri"/>
                <a:cs typeface="Times New Roman"/>
              </a:rPr>
              <a:t>Ask the students what the quote means to them.</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Explain to students that change doesn’t occur overnight, and that there may be bumps in the road, but set small goals to make them achievable.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41</a:t>
            </a:fld>
            <a:endParaRPr lang="en-US"/>
          </a:p>
        </p:txBody>
      </p:sp>
    </p:spTree>
    <p:extLst>
      <p:ext uri="{BB962C8B-B14F-4D97-AF65-F5344CB8AC3E}">
        <p14:creationId xmlns:p14="http://schemas.microsoft.com/office/powerpoint/2010/main" val="2081221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Read slide aloud to students.  </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42</a:t>
            </a:fld>
            <a:endParaRPr lang="en-US"/>
          </a:p>
        </p:txBody>
      </p:sp>
    </p:spTree>
    <p:extLst>
      <p:ext uri="{BB962C8B-B14F-4D97-AF65-F5344CB8AC3E}">
        <p14:creationId xmlns:p14="http://schemas.microsoft.com/office/powerpoint/2010/main" val="372290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Talking Points</a:t>
            </a:r>
            <a:endParaRPr lang="en-US" dirty="0"/>
          </a:p>
          <a:p>
            <a:pPr lvl="0">
              <a:buFont typeface="Arial" pitchFamily="34" charset="0"/>
              <a:buNone/>
            </a:pPr>
            <a:r>
              <a:rPr lang="en-US" i="1" dirty="0"/>
              <a:t>3. Why is it risky to lose weight too quickly</a:t>
            </a:r>
            <a:r>
              <a:rPr lang="en-US" dirty="0"/>
              <a:t>? Answers might include being malnourished; may lead to an eating disorder due to the easy, quick fix; the weight will come back as soon as they return</a:t>
            </a:r>
            <a:r>
              <a:rPr lang="en-US" baseline="0" dirty="0"/>
              <a:t> to their old eating habits;</a:t>
            </a:r>
            <a:r>
              <a:rPr lang="en-US" dirty="0"/>
              <a:t> and they have a higher chance of losing muscle mass.</a:t>
            </a:r>
          </a:p>
          <a:p>
            <a:pPr lvl="1">
              <a:buFont typeface="Arial" pitchFamily="34" charset="0"/>
              <a:buChar char="•"/>
            </a:pPr>
            <a:r>
              <a:rPr lang="en-US" dirty="0"/>
              <a:t>Ask students if they know the healthy amount of weight to lose per week. 1 – 2 pounds per week is healthy and maintainable for a long period of time. </a:t>
            </a:r>
          </a:p>
          <a:p>
            <a:pPr lvl="1">
              <a:buFont typeface="Arial" pitchFamily="34" charset="0"/>
              <a:buChar char="•"/>
            </a:pPr>
            <a:r>
              <a:rPr lang="en-US" dirty="0"/>
              <a:t>Remind students that a long-term goal is to eat nutrient-rich foods and be physically active while their bodies are still growing as teenagers.</a:t>
            </a:r>
          </a:p>
          <a:p>
            <a:pPr lvl="0">
              <a:buFont typeface="Arial" pitchFamily="34" charset="0"/>
              <a:buChar char="•"/>
            </a:pPr>
            <a:endParaRPr lang="en-US" i="1" dirty="0"/>
          </a:p>
          <a:p>
            <a:pPr lvl="0">
              <a:buFont typeface="Arial" pitchFamily="34" charset="0"/>
              <a:buNone/>
            </a:pPr>
            <a:r>
              <a:rPr lang="en-US" i="1" dirty="0"/>
              <a:t>4. Discuss how this energy boost might feel</a:t>
            </a:r>
            <a:r>
              <a:rPr lang="en-US" dirty="0"/>
              <a:t>. Answers may include happy, a feeling of being able to accomplish anything at that moment, or</a:t>
            </a:r>
            <a:r>
              <a:rPr lang="en-US" baseline="0" dirty="0"/>
              <a:t> </a:t>
            </a:r>
            <a:r>
              <a:rPr lang="en-US" dirty="0"/>
              <a:t>wanting to continue being active to have that feeling again.</a:t>
            </a:r>
          </a:p>
          <a:p>
            <a:pPr marL="228587" indent="-228587"/>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5</a:t>
            </a:fld>
            <a:endParaRPr lang="en-US"/>
          </a:p>
        </p:txBody>
      </p:sp>
    </p:spTree>
    <p:extLst>
      <p:ext uri="{BB962C8B-B14F-4D97-AF65-F5344CB8AC3E}">
        <p14:creationId xmlns:p14="http://schemas.microsoft.com/office/powerpoint/2010/main" val="2548461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Talking Points</a:t>
            </a:r>
            <a:endParaRPr lang="en-US" dirty="0"/>
          </a:p>
          <a:p>
            <a:pPr lvl="0">
              <a:buFont typeface="Arial" pitchFamily="34" charset="0"/>
              <a:buNone/>
            </a:pPr>
            <a:r>
              <a:rPr lang="en-US" i="1" dirty="0"/>
              <a:t>5. Is there any single food you could eliminate to lose weight?  </a:t>
            </a:r>
            <a:r>
              <a:rPr lang="en-US" dirty="0"/>
              <a:t>No is the correct answer; all foods can fit in a healthy diet in moderation. Often times when you tell yourself you can’t have a certain food, you want it more and are more likely to overeat on that food. By eating foods from all food groups, your body has the nutrients it needs to sustain energy for everyday activities. </a:t>
            </a:r>
          </a:p>
          <a:p>
            <a:pPr lvl="0"/>
            <a:endParaRPr lang="en-US" i="1" dirty="0"/>
          </a:p>
          <a:p>
            <a:pPr lvl="0">
              <a:buFont typeface="Arial" pitchFamily="34" charset="0"/>
              <a:buNone/>
            </a:pPr>
            <a:r>
              <a:rPr lang="en-US" i="0" dirty="0"/>
              <a:t>6. Drink low-fat or chocolate milk after activity to replace important</a:t>
            </a:r>
            <a:r>
              <a:rPr lang="en-US" i="0" baseline="0" dirty="0"/>
              <a:t> nutrients such as protein and electrolytes. Drinks like milk help you recover and build muscles. </a:t>
            </a:r>
            <a:r>
              <a:rPr lang="en-US" i="1" dirty="0"/>
              <a:t>What intense activities could you do before consuming your recovery beverage? </a:t>
            </a:r>
            <a:r>
              <a:rPr lang="en-US" dirty="0"/>
              <a:t>Answers may include running, swimming</a:t>
            </a:r>
            <a:r>
              <a:rPr lang="en-US" baseline="0" dirty="0"/>
              <a:t> or</a:t>
            </a:r>
            <a:r>
              <a:rPr lang="en-US" dirty="0"/>
              <a:t> strength training. </a:t>
            </a:r>
          </a:p>
          <a:p>
            <a:pPr marL="228587" indent="-228587"/>
            <a:endParaRPr lang="en-US"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6</a:t>
            </a:fld>
            <a:endParaRPr lang="en-US"/>
          </a:p>
        </p:txBody>
      </p:sp>
    </p:spTree>
    <p:extLst>
      <p:ext uri="{BB962C8B-B14F-4D97-AF65-F5344CB8AC3E}">
        <p14:creationId xmlns:p14="http://schemas.microsoft.com/office/powerpoint/2010/main" val="528658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a:t>Teacher Instruction</a:t>
            </a:r>
            <a:endParaRPr lang="en-US" dirty="0"/>
          </a:p>
          <a:p>
            <a:pPr>
              <a:buFont typeface="Arial" pitchFamily="34" charset="0"/>
              <a:buChar char="•"/>
            </a:pPr>
            <a:r>
              <a:rPr lang="en-US" dirty="0"/>
              <a:t>Have students turn to page 2 in their student workbooks and read the page to themselves.</a:t>
            </a:r>
          </a:p>
        </p:txBody>
      </p:sp>
      <p:sp>
        <p:nvSpPr>
          <p:cNvPr id="4" name="Slide Number Placeholder 3"/>
          <p:cNvSpPr>
            <a:spLocks noGrp="1"/>
          </p:cNvSpPr>
          <p:nvPr>
            <p:ph type="sldNum" sz="quarter" idx="10"/>
          </p:nvPr>
        </p:nvSpPr>
        <p:spPr/>
        <p:txBody>
          <a:bodyPr/>
          <a:lstStyle/>
          <a:p>
            <a:fld id="{3F78D5B3-D812-4BDF-B649-DBC4980D2368}" type="slidenum">
              <a:rPr lang="en-US" smtClean="0"/>
              <a:pPr/>
              <a:t>7</a:t>
            </a:fld>
            <a:endParaRPr lang="en-US"/>
          </a:p>
        </p:txBody>
      </p:sp>
    </p:spTree>
    <p:extLst>
      <p:ext uri="{BB962C8B-B14F-4D97-AF65-F5344CB8AC3E}">
        <p14:creationId xmlns:p14="http://schemas.microsoft.com/office/powerpoint/2010/main" val="570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Read the slide aloud to students.</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Explain to students that they have the choice to make changes in their lives to be healthier. Being healthy means different things to everyone, which could mean getting down to a healthier weight or increasing muscle strength for everyday activities.  </a:t>
            </a:r>
          </a:p>
          <a:p>
            <a:pPr marL="349415" indent="-349415">
              <a:lnSpc>
                <a:spcPct val="115000"/>
              </a:lnSpc>
              <a:buFont typeface="Symbol"/>
              <a:buChar char=""/>
            </a:pPr>
            <a:r>
              <a:rPr lang="en-US" dirty="0">
                <a:ea typeface="Calibri"/>
                <a:cs typeface="Times New Roman"/>
              </a:rPr>
              <a:t>By packing more nutrients into their food choices, they will stay full longer, which will help curb unhealthy snacking.</a:t>
            </a:r>
          </a:p>
          <a:p>
            <a:pPr marL="349415" indent="-349415">
              <a:lnSpc>
                <a:spcPct val="115000"/>
              </a:lnSpc>
              <a:buFont typeface="Symbol"/>
              <a:buChar char=""/>
            </a:pPr>
            <a:r>
              <a:rPr lang="en-US" dirty="0">
                <a:ea typeface="Calibri"/>
                <a:cs typeface="Times New Roman"/>
              </a:rPr>
              <a:t>By being physically active for 60 minutes a day, they will improve their muscle tone and endurance for activities they enjoy on a daily basis.</a:t>
            </a:r>
          </a:p>
          <a:p>
            <a:pPr marL="349415" indent="-349415">
              <a:lnSpc>
                <a:spcPct val="115000"/>
              </a:lnSpc>
              <a:buFont typeface="Symbol"/>
              <a:buChar char=""/>
            </a:pPr>
            <a:r>
              <a:rPr lang="en-US" dirty="0">
                <a:ea typeface="Calibri"/>
                <a:cs typeface="Times New Roman"/>
              </a:rPr>
              <a:t>Keeping track of what they eat will help when deciding what foods are missing in the diet and what foods to eat less of and trade for healthier options. </a:t>
            </a:r>
          </a:p>
          <a:p>
            <a:pPr marL="349415" marR="0" indent="-349415" algn="l" defTabSz="914400" rtl="0" eaLnBrk="1" fontAlgn="auto" latinLnBrk="0" hangingPunct="1">
              <a:lnSpc>
                <a:spcPct val="115000"/>
              </a:lnSpc>
              <a:spcBef>
                <a:spcPts val="0"/>
              </a:spcBef>
              <a:spcAft>
                <a:spcPts val="0"/>
              </a:spcAft>
              <a:buClrTx/>
              <a:buSzTx/>
              <a:buFont typeface="Symbol"/>
              <a:buChar char=""/>
              <a:tabLst/>
              <a:defRPr/>
            </a:pPr>
            <a:r>
              <a:rPr lang="en-US" dirty="0">
                <a:ea typeface="Calibri"/>
                <a:cs typeface="Times New Roman"/>
              </a:rPr>
              <a:t>Everyone has different body types; there is no one size fits all when it comes to how much a person weighs. </a:t>
            </a:r>
          </a:p>
          <a:p>
            <a:pPr marL="349415" indent="-349415">
              <a:lnSpc>
                <a:spcPct val="115000"/>
              </a:lnSpc>
              <a:spcAft>
                <a:spcPts val="1019"/>
              </a:spcAft>
              <a:buFont typeface="Symbol"/>
              <a:buChar char=""/>
            </a:pPr>
            <a:r>
              <a:rPr lang="en-US" dirty="0">
                <a:ea typeface="Calibri"/>
                <a:cs typeface="Times New Roman"/>
              </a:rPr>
              <a:t>Ask if they have ever tried to run while carrying a 10-pound bag of potatoes. If they did, they would find they tire more quickly. Excess weight can be like that 10-pound bag of potatoes, which makes it harder to be active today and may lead to health problems when they are adults. Before they do anything, they need to determine if they are at a healthy weight.</a:t>
            </a:r>
          </a:p>
          <a:p>
            <a:endParaRPr lang="en-US" baseline="0" dirty="0"/>
          </a:p>
        </p:txBody>
      </p:sp>
      <p:sp>
        <p:nvSpPr>
          <p:cNvPr id="4" name="Slide Number Placeholder 3"/>
          <p:cNvSpPr>
            <a:spLocks noGrp="1"/>
          </p:cNvSpPr>
          <p:nvPr>
            <p:ph type="sldNum" sz="quarter" idx="10"/>
          </p:nvPr>
        </p:nvSpPr>
        <p:spPr/>
        <p:txBody>
          <a:bodyPr/>
          <a:lstStyle/>
          <a:p>
            <a:fld id="{18E0C40B-40CB-4C22-814D-770E62DE3240}" type="slidenum">
              <a:rPr lang="en-US" smtClean="0"/>
              <a:pPr/>
              <a:t>8</a:t>
            </a:fld>
            <a:endParaRPr lang="en-US"/>
          </a:p>
        </p:txBody>
      </p:sp>
    </p:spTree>
    <p:extLst>
      <p:ext uri="{BB962C8B-B14F-4D97-AF65-F5344CB8AC3E}">
        <p14:creationId xmlns:p14="http://schemas.microsoft.com/office/powerpoint/2010/main" val="1348130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9"/>
              </a:spcAft>
            </a:pPr>
            <a:r>
              <a:rPr lang="en-US" u="sng" dirty="0">
                <a:ea typeface="Calibri"/>
                <a:cs typeface="Times New Roman"/>
              </a:rPr>
              <a:t>Teacher instruction</a:t>
            </a:r>
            <a:endParaRPr lang="en-US" dirty="0">
              <a:ea typeface="Calibri"/>
              <a:cs typeface="Times New Roman"/>
            </a:endParaRPr>
          </a:p>
          <a:p>
            <a:pPr marL="349415" indent="-349415">
              <a:lnSpc>
                <a:spcPct val="115000"/>
              </a:lnSpc>
              <a:spcAft>
                <a:spcPts val="1019"/>
              </a:spcAft>
              <a:buFont typeface="Symbol"/>
              <a:buChar char=""/>
            </a:pPr>
            <a:r>
              <a:rPr lang="en-US" dirty="0">
                <a:ea typeface="Calibri"/>
                <a:cs typeface="Times New Roman"/>
              </a:rPr>
              <a:t>Refer to sections of the calculator as talking points are discussed.</a:t>
            </a:r>
          </a:p>
          <a:p>
            <a:pPr marL="349415" indent="-349415">
              <a:lnSpc>
                <a:spcPct val="115000"/>
              </a:lnSpc>
              <a:spcAft>
                <a:spcPts val="1019"/>
              </a:spcAft>
              <a:buFont typeface="Symbol"/>
              <a:buChar char=""/>
            </a:pPr>
            <a:endParaRPr lang="en-US" dirty="0">
              <a:ea typeface="Calibri"/>
              <a:cs typeface="Times New Roman"/>
            </a:endParaRPr>
          </a:p>
          <a:p>
            <a:pPr>
              <a:lnSpc>
                <a:spcPct val="115000"/>
              </a:lnSpc>
              <a:spcAft>
                <a:spcPts val="1019"/>
              </a:spcAft>
            </a:pPr>
            <a:r>
              <a:rPr lang="en-US" u="sng" dirty="0">
                <a:ea typeface="Calibri"/>
                <a:cs typeface="Times New Roman"/>
              </a:rPr>
              <a:t>Talking Points</a:t>
            </a:r>
            <a:endParaRPr lang="en-US" dirty="0">
              <a:ea typeface="Calibri"/>
              <a:cs typeface="Times New Roman"/>
            </a:endParaRPr>
          </a:p>
          <a:p>
            <a:pPr marL="349415" indent="-349415">
              <a:lnSpc>
                <a:spcPct val="115000"/>
              </a:lnSpc>
              <a:buFont typeface="Symbol"/>
              <a:buChar char=""/>
            </a:pPr>
            <a:r>
              <a:rPr lang="en-US" dirty="0">
                <a:ea typeface="Calibri"/>
                <a:cs typeface="Times New Roman"/>
              </a:rPr>
              <a:t>Tell students that aiming for a healthy weight can make them healthier now and when they are adults. One way to measure if their weight is appropriate for their height is to find their Body Mass Index (BMI).</a:t>
            </a:r>
          </a:p>
          <a:p>
            <a:pPr marL="349415" indent="-349415">
              <a:lnSpc>
                <a:spcPct val="115000"/>
              </a:lnSpc>
              <a:buFont typeface="Symbol"/>
              <a:buChar char=""/>
            </a:pPr>
            <a:r>
              <a:rPr lang="en-US" dirty="0">
                <a:ea typeface="Calibri"/>
                <a:cs typeface="Times New Roman"/>
              </a:rPr>
              <a:t>Suggest they use an online calculator like the one shown on the slide.</a:t>
            </a:r>
          </a:p>
          <a:p>
            <a:pPr marL="349415" indent="-349415">
              <a:lnSpc>
                <a:spcPct val="115000"/>
              </a:lnSpc>
              <a:buFont typeface="Symbol"/>
              <a:buChar char=""/>
            </a:pPr>
            <a:r>
              <a:rPr lang="en-US" dirty="0">
                <a:ea typeface="Calibri"/>
                <a:cs typeface="Times New Roman"/>
              </a:rPr>
              <a:t>Point out how they can enter in their age, height, weight and gender into the calculator.</a:t>
            </a:r>
          </a:p>
          <a:p>
            <a:pPr marL="349415" indent="-349415">
              <a:lnSpc>
                <a:spcPct val="115000"/>
              </a:lnSpc>
              <a:buFont typeface="Symbol"/>
              <a:buChar char=""/>
            </a:pPr>
            <a:r>
              <a:rPr lang="en-US" dirty="0">
                <a:ea typeface="Calibri"/>
                <a:cs typeface="Times New Roman"/>
              </a:rPr>
              <a:t>Once they fill in the information, their BMI will be given Depending on the range they are in, low BMI or high BMI, they then can choose the small steps to make healthy choices.</a:t>
            </a:r>
          </a:p>
          <a:p>
            <a:endParaRPr lang="en-US" dirty="0"/>
          </a:p>
        </p:txBody>
      </p:sp>
      <p:sp>
        <p:nvSpPr>
          <p:cNvPr id="4" name="Slide Number Placeholder 3"/>
          <p:cNvSpPr>
            <a:spLocks noGrp="1"/>
          </p:cNvSpPr>
          <p:nvPr>
            <p:ph type="sldNum" sz="quarter" idx="10"/>
          </p:nvPr>
        </p:nvSpPr>
        <p:spPr/>
        <p:txBody>
          <a:bodyPr/>
          <a:lstStyle/>
          <a:p>
            <a:fld id="{3F78D5B3-D812-4BDF-B649-DBC4980D2368}" type="slidenum">
              <a:rPr lang="en-US" smtClean="0"/>
              <a:pPr/>
              <a:t>9</a:t>
            </a:fld>
            <a:endParaRPr lang="en-US"/>
          </a:p>
        </p:txBody>
      </p:sp>
    </p:spTree>
    <p:extLst>
      <p:ext uri="{BB962C8B-B14F-4D97-AF65-F5344CB8AC3E}">
        <p14:creationId xmlns:p14="http://schemas.microsoft.com/office/powerpoint/2010/main" val="2855100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50869-C4FB-41C5-A98A-B3CC4038C252}"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
        <p:nvSpPr>
          <p:cNvPr id="8" name="Rectangle 7"/>
          <p:cNvSpPr/>
          <p:nvPr userDrawn="1"/>
        </p:nvSpPr>
        <p:spPr>
          <a:xfrm>
            <a:off x="0" y="6400800"/>
            <a:ext cx="9144000" cy="457200"/>
          </a:xfrm>
          <a:prstGeom prst="rect">
            <a:avLst/>
          </a:prstGeom>
          <a:solidFill>
            <a:srgbClr val="2E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399" y="5968448"/>
            <a:ext cx="1371601" cy="889552"/>
          </a:xfrm>
          <a:prstGeom prst="rect">
            <a:avLst/>
          </a:prstGeom>
        </p:spPr>
      </p:pic>
      <p:pic>
        <p:nvPicPr>
          <p:cNvPr id="10" name="Picture 9" descr="DC_LogoWid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6501609"/>
            <a:ext cx="1066800" cy="30360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50869-C4FB-41C5-A98A-B3CC4038C252}"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50869-C4FB-41C5-A98A-B3CC4038C252}"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50869-C4FB-41C5-A98A-B3CC4038C252}"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
        <p:nvSpPr>
          <p:cNvPr id="2" name="Title 1"/>
          <p:cNvSpPr>
            <a:spLocks noGrp="1"/>
          </p:cNvSpPr>
          <p:nvPr>
            <p:ph type="title"/>
          </p:nvPr>
        </p:nvSpPr>
        <p:spPr>
          <a:xfrm>
            <a:off x="457200" y="274638"/>
            <a:ext cx="8229600" cy="792162"/>
          </a:xfrm>
        </p:spPr>
        <p:txBody>
          <a:bodyPr/>
          <a:lstStyle>
            <a:lvl1pPr>
              <a:defRPr sz="4000">
                <a:solidFill>
                  <a:srgbClr val="0070C0"/>
                </a:solidFill>
                <a:latin typeface="Palatino Linotype" pitchFamily="18" charset="0"/>
              </a:defRPr>
            </a:lvl1pPr>
          </a:lstStyle>
          <a:p>
            <a:r>
              <a:rPr lang="en-US" dirty="0"/>
              <a:t>Click to edit Master title style</a:t>
            </a:r>
          </a:p>
        </p:txBody>
      </p:sp>
      <p:sp>
        <p:nvSpPr>
          <p:cNvPr id="8" name="Rectangle 7"/>
          <p:cNvSpPr/>
          <p:nvPr userDrawn="1"/>
        </p:nvSpPr>
        <p:spPr>
          <a:xfrm>
            <a:off x="0" y="6400800"/>
            <a:ext cx="9144000" cy="457200"/>
          </a:xfrm>
          <a:prstGeom prst="rect">
            <a:avLst/>
          </a:prstGeom>
          <a:solidFill>
            <a:srgbClr val="2E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9941" y="5968448"/>
            <a:ext cx="1371601" cy="889552"/>
          </a:xfrm>
          <a:prstGeom prst="rect">
            <a:avLst/>
          </a:prstGeom>
        </p:spPr>
      </p:pic>
      <p:pic>
        <p:nvPicPr>
          <p:cNvPr id="10" name="Picture 9" descr="DC_LogoWid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6477000"/>
            <a:ext cx="1066800" cy="303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50869-C4FB-41C5-A98A-B3CC4038C252}" type="datetimeFigureOut">
              <a:rPr lang="en-US" smtClean="0"/>
              <a:pPr/>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50869-C4FB-41C5-A98A-B3CC4038C252}"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50869-C4FB-41C5-A98A-B3CC4038C252}" type="datetimeFigureOut">
              <a:rPr lang="en-US" smtClean="0"/>
              <a:pPr/>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1050869-C4FB-41C5-A98A-B3CC4038C252}" type="datetimeFigureOut">
              <a:rPr lang="en-US" smtClean="0"/>
              <a:pPr/>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262F2C-54D9-4189-8016-B3A871A9A74C}" type="slidenum">
              <a:rPr lang="en-US" smtClean="0"/>
              <a:pPr/>
              <a:t>‹#›</a:t>
            </a:fld>
            <a:endParaRPr lang="en-US"/>
          </a:p>
        </p:txBody>
      </p:sp>
      <p:sp>
        <p:nvSpPr>
          <p:cNvPr id="7" name="Rectangle 6"/>
          <p:cNvSpPr/>
          <p:nvPr userDrawn="1"/>
        </p:nvSpPr>
        <p:spPr>
          <a:xfrm>
            <a:off x="0" y="6400800"/>
            <a:ext cx="9144000" cy="457200"/>
          </a:xfrm>
          <a:prstGeom prst="rect">
            <a:avLst/>
          </a:prstGeom>
          <a:solidFill>
            <a:srgbClr val="2E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p:nvPr>
        </p:nvSpPr>
        <p:spPr>
          <a:xfrm>
            <a:off x="457200" y="228600"/>
            <a:ext cx="8229600" cy="838200"/>
          </a:xfrm>
        </p:spPr>
        <p:txBody>
          <a:bodyPr/>
          <a:lstStyle>
            <a:lvl1pPr>
              <a:defRPr>
                <a:solidFill>
                  <a:srgbClr val="0070C0"/>
                </a:solidFill>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34087" y="5943600"/>
            <a:ext cx="1409914" cy="914400"/>
          </a:xfrm>
          <a:prstGeom prst="rect">
            <a:avLst/>
          </a:prstGeom>
        </p:spPr>
      </p:pic>
      <p:pic>
        <p:nvPicPr>
          <p:cNvPr id="9" name="Picture 8" descr="DC_LogoWid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6477000"/>
            <a:ext cx="1066800" cy="30360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50869-C4FB-41C5-A98A-B3CC4038C252}" type="datetimeFigureOut">
              <a:rPr lang="en-US" smtClean="0"/>
              <a:pPr/>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50869-C4FB-41C5-A98A-B3CC4038C252}"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50869-C4FB-41C5-A98A-B3CC4038C252}" type="datetimeFigureOut">
              <a:rPr lang="en-US" smtClean="0"/>
              <a:pPr/>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2F2C-54D9-4189-8016-B3A871A9A7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1050869-C4FB-41C5-A98A-B3CC4038C252}" type="datetimeFigureOut">
              <a:rPr lang="en-US" smtClean="0"/>
              <a:pPr/>
              <a:t>3/27/2023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5262F2C-54D9-4189-8016-B3A871A9A7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d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www.dairycouncilofca.org/Tools/MilkQuiz/" TargetMode="External"/><Relationship Id="rId3" Type="http://schemas.openxmlformats.org/officeDocument/2006/relationships/hyperlink" Target="http://www.heathyeating.org/" TargetMode="External"/><Relationship Id="rId7"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dairycouncilofca.org/Health-Wellness/LunchandLearn/PortionSizes/PortionSizes-Lunch-and-Learn.htm" TargetMode="External"/><Relationship Id="rId5" Type="http://schemas.openxmlformats.org/officeDocument/2006/relationships/image" Target="../media/image43.png"/><Relationship Id="rId4" Type="http://schemas.openxmlformats.org/officeDocument/2006/relationships/hyperlink" Target="http://www.dairycouncilofca.org/PDFs/Reach%20for%20a%20Healthy%20Beverage.pdf" TargetMode="External"/><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apps.nccd.cdc.gov/dnpabm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775662756"/>
              </p:ext>
            </p:extLst>
          </p:nvPr>
        </p:nvGraphicFramePr>
        <p:xfrm>
          <a:off x="4872037" y="0"/>
          <a:ext cx="4291013" cy="1914525"/>
        </p:xfrm>
        <a:graphic>
          <a:graphicData uri="http://schemas.openxmlformats.org/presentationml/2006/ole">
            <mc:AlternateContent xmlns:mc="http://schemas.openxmlformats.org/markup-compatibility/2006">
              <mc:Choice xmlns:v="urn:schemas-microsoft-com:vml" Requires="v">
                <p:oleObj name="Image" r:id="rId3" imgW="4291560" imgH="1914120" progId="Photoshop.Image.13">
                  <p:embed/>
                </p:oleObj>
              </mc:Choice>
              <mc:Fallback>
                <p:oleObj name="Image" r:id="rId3" imgW="4291560" imgH="1914120" progId="Photoshop.Image.13">
                  <p:embed/>
                  <p:pic>
                    <p:nvPicPr>
                      <p:cNvPr id="0" name=""/>
                      <p:cNvPicPr/>
                      <p:nvPr/>
                    </p:nvPicPr>
                    <p:blipFill>
                      <a:blip r:embed="rId4"/>
                      <a:stretch>
                        <a:fillRect/>
                      </a:stretch>
                    </p:blipFill>
                    <p:spPr>
                      <a:xfrm>
                        <a:off x="4872037" y="0"/>
                        <a:ext cx="4291013" cy="1914525"/>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72084887-B9D0-79D1-7F6F-76D90DFBA761}"/>
              </a:ext>
            </a:extLst>
          </p:cNvPr>
          <p:cNvPicPr>
            <a:picLocks noChangeAspect="1"/>
          </p:cNvPicPr>
          <p:nvPr/>
        </p:nvPicPr>
        <p:blipFill>
          <a:blip r:embed="rId5"/>
          <a:stretch>
            <a:fillRect/>
          </a:stretch>
        </p:blipFill>
        <p:spPr>
          <a:xfrm>
            <a:off x="13063" y="0"/>
            <a:ext cx="4858974" cy="96311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063" y="909410"/>
            <a:ext cx="5168537" cy="549139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030247499"/>
              </p:ext>
            </p:extLst>
          </p:nvPr>
        </p:nvGraphicFramePr>
        <p:xfrm>
          <a:off x="5029200" y="2152439"/>
          <a:ext cx="2405063" cy="1347787"/>
        </p:xfrm>
        <a:graphic>
          <a:graphicData uri="http://schemas.openxmlformats.org/presentationml/2006/ole">
            <mc:AlternateContent xmlns:mc="http://schemas.openxmlformats.org/markup-compatibility/2006">
              <mc:Choice xmlns:v="urn:schemas-microsoft-com:vml" Requires="v">
                <p:oleObj name="Image" r:id="rId7" imgW="2404800" imgH="1347120" progId="Photoshop.Image.13">
                  <p:embed/>
                </p:oleObj>
              </mc:Choice>
              <mc:Fallback>
                <p:oleObj name="Image" r:id="rId7" imgW="2404800" imgH="1347120" progId="Photoshop.Image.13">
                  <p:embed/>
                  <p:pic>
                    <p:nvPicPr>
                      <p:cNvPr id="0" name=""/>
                      <p:cNvPicPr/>
                      <p:nvPr/>
                    </p:nvPicPr>
                    <p:blipFill>
                      <a:blip r:embed="rId8"/>
                      <a:stretch>
                        <a:fillRect/>
                      </a:stretch>
                    </p:blipFill>
                    <p:spPr>
                      <a:xfrm>
                        <a:off x="5029200" y="2152439"/>
                        <a:ext cx="2405063" cy="1347787"/>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166997"/>
            <a:ext cx="4876800" cy="5157603"/>
          </a:xfrm>
          <a:prstGeom prst="rect">
            <a:avLst/>
          </a:prstGeom>
        </p:spPr>
      </p:pic>
      <p:sp>
        <p:nvSpPr>
          <p:cNvPr id="2" name="Title 1"/>
          <p:cNvSpPr>
            <a:spLocks noGrp="1"/>
          </p:cNvSpPr>
          <p:nvPr>
            <p:ph type="title"/>
          </p:nvPr>
        </p:nvSpPr>
        <p:spPr/>
        <p:txBody>
          <a:bodyPr/>
          <a:lstStyle/>
          <a:p>
            <a:r>
              <a:rPr lang="en-US" dirty="0">
                <a:solidFill>
                  <a:srgbClr val="2EABE3"/>
                </a:solidFill>
                <a:latin typeface="Arial" panose="020B0604020202020204" pitchFamily="34" charset="0"/>
                <a:cs typeface="Arial" panose="020B0604020202020204" pitchFamily="34" charset="0"/>
              </a:rPr>
              <a:t>How hungry am I?</a:t>
            </a:r>
          </a:p>
        </p:txBody>
      </p:sp>
      <p:sp>
        <p:nvSpPr>
          <p:cNvPr id="10" name="TextBox 9"/>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2</a:t>
            </a:r>
          </a:p>
        </p:txBody>
      </p:sp>
      <p:sp>
        <p:nvSpPr>
          <p:cNvPr id="3" name="Content Placeholder 2"/>
          <p:cNvSpPr>
            <a:spLocks noGrp="1"/>
          </p:cNvSpPr>
          <p:nvPr>
            <p:ph idx="1"/>
          </p:nvPr>
        </p:nvSpPr>
        <p:spPr>
          <a:xfrm>
            <a:off x="457200" y="1600200"/>
            <a:ext cx="3657600" cy="4525963"/>
          </a:xfrm>
        </p:spPr>
        <p:txBody>
          <a:bodyPr/>
          <a:lstStyle/>
          <a:p>
            <a:pPr>
              <a:buClr>
                <a:srgbClr val="49A942"/>
              </a:buClr>
              <a:buSzPct val="80000"/>
              <a:buFont typeface="Wingdings 2" panose="05020102010507070707" pitchFamily="18" charset="2"/>
              <a:buChar char="â"/>
            </a:pPr>
            <a:r>
              <a:rPr lang="en-US" dirty="0">
                <a:latin typeface="Palatino Linotype" pitchFamily="18" charset="0"/>
              </a:rPr>
              <a:t>Eat purposefully and when you are hungry.</a:t>
            </a:r>
          </a:p>
          <a:p>
            <a:pPr>
              <a:buNone/>
            </a:pPr>
            <a:endParaRPr lang="en-US" dirty="0"/>
          </a:p>
          <a:p>
            <a:pPr>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EABE3"/>
                </a:solidFill>
                <a:latin typeface="Arial" panose="020B0604020202020204" pitchFamily="34" charset="0"/>
                <a:cs typeface="Arial" panose="020B0604020202020204" pitchFamily="34" charset="0"/>
              </a:rPr>
              <a:t>What about food choices?</a:t>
            </a:r>
          </a:p>
        </p:txBody>
      </p:sp>
      <p:sp>
        <p:nvSpPr>
          <p:cNvPr id="3" name="Content Placeholder 2"/>
          <p:cNvSpPr>
            <a:spLocks noGrp="1"/>
          </p:cNvSpPr>
          <p:nvPr>
            <p:ph idx="1"/>
          </p:nvPr>
        </p:nvSpPr>
        <p:spPr/>
        <p:txBody>
          <a:bodyPr/>
          <a:lstStyle/>
          <a:p>
            <a:pPr>
              <a:buNone/>
            </a:pPr>
            <a:r>
              <a:rPr lang="en-US" dirty="0">
                <a:latin typeface="Palatino Linotype" pitchFamily="18" charset="0"/>
              </a:rPr>
              <a:t>Choose nutrient-rich foods. </a:t>
            </a:r>
          </a:p>
        </p:txBody>
      </p:sp>
      <p:sp>
        <p:nvSpPr>
          <p:cNvPr id="4" name="Down Arrow 3"/>
          <p:cNvSpPr/>
          <p:nvPr/>
        </p:nvSpPr>
        <p:spPr>
          <a:xfrm>
            <a:off x="4953000" y="2590800"/>
            <a:ext cx="2362200" cy="3657600"/>
          </a:xfrm>
          <a:prstGeom prst="downArrow">
            <a:avLst/>
          </a:prstGeom>
          <a:solidFill>
            <a:schemeClr val="accent2">
              <a:lumMod val="75000"/>
            </a:schemeClr>
          </a:solidFill>
          <a:ln>
            <a:solidFill>
              <a:schemeClr val="bg1"/>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Down Arrow 4"/>
          <p:cNvSpPr/>
          <p:nvPr/>
        </p:nvSpPr>
        <p:spPr>
          <a:xfrm rot="10800000">
            <a:off x="990600" y="2514600"/>
            <a:ext cx="2514600" cy="3733800"/>
          </a:xfrm>
          <a:prstGeom prst="downArrow">
            <a:avLst/>
          </a:prstGeom>
          <a:solidFill>
            <a:srgbClr val="31B56A"/>
          </a:solidFill>
          <a:ln>
            <a:solidFill>
              <a:schemeClr val="bg1"/>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p:cNvSpPr txBox="1"/>
          <p:nvPr/>
        </p:nvSpPr>
        <p:spPr>
          <a:xfrm>
            <a:off x="2590800" y="4191000"/>
            <a:ext cx="1143000" cy="646331"/>
          </a:xfrm>
          <a:prstGeom prst="rect">
            <a:avLst/>
          </a:prstGeom>
          <a:solidFill>
            <a:srgbClr val="FFD24F"/>
          </a:solidFill>
        </p:spPr>
        <p:txBody>
          <a:bodyPr wrap="square" rtlCol="0">
            <a:spAutoFit/>
          </a:bodyPr>
          <a:lstStyle/>
          <a:p>
            <a:pPr algn="ctr"/>
            <a:r>
              <a:rPr lang="en-US" dirty="0">
                <a:latin typeface="Palatino Linotype" pitchFamily="18" charset="0"/>
              </a:rPr>
              <a:t>Vitamins</a:t>
            </a:r>
          </a:p>
          <a:p>
            <a:pPr algn="ctr"/>
            <a:r>
              <a:rPr lang="en-US" dirty="0">
                <a:latin typeface="Palatino Linotype" pitchFamily="18" charset="0"/>
              </a:rPr>
              <a:t>Minerals</a:t>
            </a:r>
          </a:p>
        </p:txBody>
      </p:sp>
      <p:sp>
        <p:nvSpPr>
          <p:cNvPr id="7" name="TextBox 6"/>
          <p:cNvSpPr txBox="1"/>
          <p:nvPr/>
        </p:nvSpPr>
        <p:spPr>
          <a:xfrm>
            <a:off x="6477000" y="2971800"/>
            <a:ext cx="1524000" cy="1200329"/>
          </a:xfrm>
          <a:prstGeom prst="rect">
            <a:avLst/>
          </a:prstGeom>
          <a:solidFill>
            <a:srgbClr val="FFD24F"/>
          </a:solidFill>
        </p:spPr>
        <p:txBody>
          <a:bodyPr wrap="square" rtlCol="0">
            <a:spAutoFit/>
          </a:bodyPr>
          <a:lstStyle/>
          <a:p>
            <a:pPr algn="ctr"/>
            <a:r>
              <a:rPr lang="en-US" dirty="0">
                <a:latin typeface="Palatino Linotype" pitchFamily="18" charset="0"/>
              </a:rPr>
              <a:t>Calories</a:t>
            </a:r>
          </a:p>
          <a:p>
            <a:pPr algn="ctr"/>
            <a:r>
              <a:rPr lang="en-US" dirty="0">
                <a:latin typeface="Palatino Linotype" pitchFamily="18" charset="0"/>
              </a:rPr>
              <a:t>Solid fats</a:t>
            </a:r>
          </a:p>
          <a:p>
            <a:pPr algn="ctr"/>
            <a:r>
              <a:rPr lang="en-US" dirty="0">
                <a:latin typeface="Palatino Linotype" pitchFamily="18" charset="0"/>
              </a:rPr>
              <a:t>Added sugar</a:t>
            </a:r>
          </a:p>
          <a:p>
            <a:pPr algn="ctr"/>
            <a:r>
              <a:rPr lang="en-US" dirty="0">
                <a:latin typeface="Palatino Linotype" pitchFamily="18" charset="0"/>
              </a:rPr>
              <a:t>Salt</a:t>
            </a:r>
          </a:p>
        </p:txBody>
      </p:sp>
      <p:sp>
        <p:nvSpPr>
          <p:cNvPr id="10" name="TextBox 9"/>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89" y="1066800"/>
            <a:ext cx="7765111" cy="4876800"/>
          </a:xfrm>
          <a:prstGeom prst="rect">
            <a:avLst/>
          </a:prstGeom>
        </p:spPr>
      </p:pic>
      <p:sp>
        <p:nvSpPr>
          <p:cNvPr id="2" name="Title 1"/>
          <p:cNvSpPr>
            <a:spLocks noGrp="1"/>
          </p:cNvSpPr>
          <p:nvPr>
            <p:ph type="title"/>
          </p:nvPr>
        </p:nvSpPr>
        <p:spPr/>
        <p:txBody>
          <a:bodyPr>
            <a:normAutofit/>
          </a:bodyPr>
          <a:lstStyle/>
          <a:p>
            <a:r>
              <a:rPr lang="en-US" sz="4000" dirty="0">
                <a:solidFill>
                  <a:srgbClr val="2EABE3"/>
                </a:solidFill>
                <a:latin typeface="Arial" panose="020B0604020202020204" pitchFamily="34" charset="0"/>
                <a:cs typeface="Arial" panose="020B0604020202020204" pitchFamily="34" charset="0"/>
              </a:rPr>
              <a:t>Nutrient-Rich Foods</a:t>
            </a:r>
          </a:p>
        </p:txBody>
      </p:sp>
      <p:sp>
        <p:nvSpPr>
          <p:cNvPr id="4" name="Text Placeholder 3"/>
          <p:cNvSpPr>
            <a:spLocks noGrp="1"/>
          </p:cNvSpPr>
          <p:nvPr>
            <p:ph type="body" idx="4294967295"/>
          </p:nvPr>
        </p:nvSpPr>
        <p:spPr>
          <a:xfrm>
            <a:off x="762000" y="1219200"/>
            <a:ext cx="3810000" cy="639762"/>
          </a:xfrm>
        </p:spPr>
        <p:txBody>
          <a:bodyPr>
            <a:normAutofit/>
          </a:bodyPr>
          <a:lstStyle/>
          <a:p>
            <a:pPr>
              <a:buNone/>
            </a:pPr>
            <a:r>
              <a:rPr lang="en-US" dirty="0">
                <a:latin typeface="Palatino Linotype" pitchFamily="18" charset="0"/>
              </a:rPr>
              <a:t>Eat more:</a:t>
            </a:r>
          </a:p>
        </p:txBody>
      </p:sp>
      <p:sp>
        <p:nvSpPr>
          <p:cNvPr id="6" name="Text Placeholder 5"/>
          <p:cNvSpPr>
            <a:spLocks noGrp="1"/>
          </p:cNvSpPr>
          <p:nvPr>
            <p:ph type="body" sz="quarter" idx="4294967295"/>
          </p:nvPr>
        </p:nvSpPr>
        <p:spPr>
          <a:xfrm>
            <a:off x="6172200" y="1219200"/>
            <a:ext cx="2514600" cy="639762"/>
          </a:xfrm>
        </p:spPr>
        <p:txBody>
          <a:bodyPr/>
          <a:lstStyle/>
          <a:p>
            <a:pPr>
              <a:buNone/>
            </a:pPr>
            <a:r>
              <a:rPr lang="en-US" dirty="0">
                <a:latin typeface="Palatino Linotype" pitchFamily="18" charset="0"/>
              </a:rPr>
              <a:t>Eat less:</a:t>
            </a:r>
          </a:p>
        </p:txBody>
      </p:sp>
      <p:sp>
        <p:nvSpPr>
          <p:cNvPr id="13" name="TextBox 12"/>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g2_breakfastphotos.jpg"/>
          <p:cNvPicPr>
            <a:picLocks noChangeAspect="1"/>
          </p:cNvPicPr>
          <p:nvPr/>
        </p:nvPicPr>
        <p:blipFill>
          <a:blip r:embed="rId3" cstate="print"/>
          <a:stretch>
            <a:fillRect/>
          </a:stretch>
        </p:blipFill>
        <p:spPr>
          <a:xfrm>
            <a:off x="152400" y="1371600"/>
            <a:ext cx="2447800" cy="4876800"/>
          </a:xfrm>
          <a:prstGeom prst="rect">
            <a:avLst/>
          </a:prstGeom>
        </p:spPr>
      </p:pic>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Start Your Day With Breakfast</a:t>
            </a:r>
          </a:p>
        </p:txBody>
      </p:sp>
      <p:sp>
        <p:nvSpPr>
          <p:cNvPr id="3" name="Content Placeholder 2"/>
          <p:cNvSpPr>
            <a:spLocks noGrp="1"/>
          </p:cNvSpPr>
          <p:nvPr>
            <p:ph idx="1"/>
          </p:nvPr>
        </p:nvSpPr>
        <p:spPr>
          <a:xfrm>
            <a:off x="2743200" y="1524000"/>
            <a:ext cx="5943600" cy="4525963"/>
          </a:xfrm>
        </p:spPr>
        <p:txBody>
          <a:bodyPr/>
          <a:lstStyle/>
          <a:p>
            <a:pPr>
              <a:buNone/>
            </a:pPr>
            <a:r>
              <a:rPr lang="en-US" dirty="0">
                <a:latin typeface="Palatino Linotype" pitchFamily="18" charset="0"/>
              </a:rPr>
              <a:t>Eating breakfast:</a:t>
            </a:r>
          </a:p>
          <a:p>
            <a:pPr marL="457200" lvl="1" indent="-457200">
              <a:buClr>
                <a:srgbClr val="31B56A"/>
              </a:buClr>
              <a:buSzPct val="80000"/>
              <a:buFont typeface="Wingdings 2" panose="05020102010507070707" pitchFamily="18" charset="2"/>
              <a:buChar char="â"/>
            </a:pPr>
            <a:r>
              <a:rPr lang="en-US" dirty="0">
                <a:latin typeface="Palatino Linotype" pitchFamily="18" charset="0"/>
              </a:rPr>
              <a:t>Benefits your body, your brain and your attitude;</a:t>
            </a:r>
          </a:p>
          <a:p>
            <a:pPr marL="457200" lvl="1" indent="-457200">
              <a:buClr>
                <a:srgbClr val="31B56A"/>
              </a:buClr>
              <a:buSzPct val="80000"/>
              <a:buFont typeface="Wingdings 2" panose="05020102010507070707" pitchFamily="18" charset="2"/>
              <a:buChar char="â"/>
            </a:pPr>
            <a:r>
              <a:rPr lang="en-US" dirty="0">
                <a:latin typeface="Palatino Linotype" pitchFamily="18" charset="0"/>
              </a:rPr>
              <a:t>Can make you feel happy come mid-morning;</a:t>
            </a:r>
          </a:p>
          <a:p>
            <a:pPr marL="457200" lvl="1" indent="-457200">
              <a:buClr>
                <a:srgbClr val="31B56A"/>
              </a:buClr>
              <a:buSzPct val="80000"/>
              <a:buFont typeface="Wingdings 2" panose="05020102010507070707" pitchFamily="18" charset="2"/>
              <a:buChar char="â"/>
            </a:pPr>
            <a:r>
              <a:rPr lang="en-US" dirty="0">
                <a:latin typeface="Palatino Linotype" pitchFamily="18" charset="0"/>
              </a:rPr>
              <a:t>Makes you less likely to overeat in the afternoon and evening.</a:t>
            </a:r>
          </a:p>
          <a:p>
            <a:pPr lvl="1">
              <a:buFont typeface="Wingdings 2" panose="05020102010507070707" pitchFamily="18" charset="2"/>
              <a:buChar char="â"/>
            </a:pPr>
            <a:endParaRPr lang="en-US" dirty="0"/>
          </a:p>
        </p:txBody>
      </p:sp>
      <p:sp>
        <p:nvSpPr>
          <p:cNvPr id="4" name="Rounded Rectangle 3"/>
          <p:cNvSpPr/>
          <p:nvPr/>
        </p:nvSpPr>
        <p:spPr>
          <a:xfrm>
            <a:off x="3657600" y="5105400"/>
            <a:ext cx="3352800" cy="1066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Palatino Linotype" pitchFamily="18" charset="0"/>
              </a:rPr>
              <a:t>How do you feel when you skip breakfast?</a:t>
            </a: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noAutofit/>
          </a:bodyPr>
          <a:lstStyle/>
          <a:p>
            <a:r>
              <a:rPr lang="en-US" dirty="0">
                <a:solidFill>
                  <a:srgbClr val="00AEED"/>
                </a:solidFill>
                <a:latin typeface="Arial" panose="020B0604020202020204" pitchFamily="34" charset="0"/>
                <a:cs typeface="Arial" panose="020B0604020202020204" pitchFamily="34" charset="0"/>
              </a:rPr>
              <a:t>What makes a healthy breakfast?</a:t>
            </a:r>
          </a:p>
        </p:txBody>
      </p:sp>
      <p:sp>
        <p:nvSpPr>
          <p:cNvPr id="7" name="TextBox 6"/>
          <p:cNvSpPr txBox="1"/>
          <p:nvPr/>
        </p:nvSpPr>
        <p:spPr>
          <a:xfrm>
            <a:off x="381000" y="1390471"/>
            <a:ext cx="2438400" cy="1200329"/>
          </a:xfrm>
          <a:prstGeom prst="rect">
            <a:avLst/>
          </a:prstGeom>
          <a:noFill/>
        </p:spPr>
        <p:txBody>
          <a:bodyPr wrap="square" rtlCol="0">
            <a:spAutoFit/>
          </a:bodyPr>
          <a:lstStyle/>
          <a:p>
            <a:pPr algn="ctr"/>
            <a:r>
              <a:rPr lang="en-US" sz="2400" b="1" dirty="0">
                <a:solidFill>
                  <a:srgbClr val="31B56A"/>
                </a:solidFill>
                <a:latin typeface="Palatino Linotype" pitchFamily="18" charset="0"/>
              </a:rPr>
              <a:t>Choose One</a:t>
            </a:r>
          </a:p>
          <a:p>
            <a:pPr algn="ctr"/>
            <a:endParaRPr lang="en-US" sz="2400" dirty="0">
              <a:latin typeface="Palatino Linotype" pitchFamily="18" charset="0"/>
            </a:endParaRPr>
          </a:p>
          <a:p>
            <a:pPr marL="344488" indent="-344488" algn="ctr">
              <a:buClr>
                <a:srgbClr val="31B56A"/>
              </a:buClr>
              <a:buSzPct val="80000"/>
            </a:pPr>
            <a:r>
              <a:rPr lang="en-US" sz="2400" dirty="0">
                <a:latin typeface="Palatino Linotype" pitchFamily="18" charset="0"/>
              </a:rPr>
              <a:t>Grains</a:t>
            </a:r>
          </a:p>
        </p:txBody>
      </p:sp>
      <p:sp>
        <p:nvSpPr>
          <p:cNvPr id="8" name="TextBox 7"/>
          <p:cNvSpPr txBox="1"/>
          <p:nvPr/>
        </p:nvSpPr>
        <p:spPr>
          <a:xfrm>
            <a:off x="3429000" y="1371600"/>
            <a:ext cx="2133600" cy="1569660"/>
          </a:xfrm>
          <a:prstGeom prst="rect">
            <a:avLst/>
          </a:prstGeom>
          <a:noFill/>
        </p:spPr>
        <p:txBody>
          <a:bodyPr wrap="square" rtlCol="0">
            <a:spAutoFit/>
          </a:bodyPr>
          <a:lstStyle/>
          <a:p>
            <a:r>
              <a:rPr lang="en-US" sz="2400" b="1" dirty="0">
                <a:solidFill>
                  <a:srgbClr val="31B56A"/>
                </a:solidFill>
                <a:latin typeface="Palatino Linotype" pitchFamily="18" charset="0"/>
              </a:rPr>
              <a:t>Choose One</a:t>
            </a:r>
          </a:p>
          <a:p>
            <a:endParaRPr lang="en-US" sz="2400" dirty="0">
              <a:latin typeface="Palatino Linotype" pitchFamily="18" charset="0"/>
            </a:endParaRPr>
          </a:p>
          <a:p>
            <a:pPr algn="ctr">
              <a:buClr>
                <a:srgbClr val="31B56A"/>
              </a:buClr>
              <a:buSzPct val="80000"/>
            </a:pPr>
            <a:r>
              <a:rPr lang="en-US" sz="2400" dirty="0">
                <a:latin typeface="Palatino Linotype" pitchFamily="18" charset="0"/>
              </a:rPr>
              <a:t>Vegetables or Fruits</a:t>
            </a:r>
          </a:p>
        </p:txBody>
      </p:sp>
      <p:sp>
        <p:nvSpPr>
          <p:cNvPr id="9" name="TextBox 8"/>
          <p:cNvSpPr txBox="1"/>
          <p:nvPr/>
        </p:nvSpPr>
        <p:spPr>
          <a:xfrm>
            <a:off x="6248400" y="1371600"/>
            <a:ext cx="2362200" cy="1569660"/>
          </a:xfrm>
          <a:prstGeom prst="rect">
            <a:avLst/>
          </a:prstGeom>
          <a:noFill/>
        </p:spPr>
        <p:txBody>
          <a:bodyPr wrap="square" rtlCol="0">
            <a:spAutoFit/>
          </a:bodyPr>
          <a:lstStyle/>
          <a:p>
            <a:r>
              <a:rPr lang="en-US" sz="2400" b="1" dirty="0">
                <a:solidFill>
                  <a:srgbClr val="31B56A"/>
                </a:solidFill>
                <a:latin typeface="Palatino Linotype" pitchFamily="18" charset="0"/>
              </a:rPr>
              <a:t>Choose One</a:t>
            </a:r>
          </a:p>
          <a:p>
            <a:endParaRPr lang="en-US" sz="2400" dirty="0">
              <a:latin typeface="Palatino Linotype" pitchFamily="18" charset="0"/>
            </a:endParaRPr>
          </a:p>
          <a:p>
            <a:pPr algn="ctr">
              <a:buClr>
                <a:srgbClr val="31B56A"/>
              </a:buClr>
              <a:buSzPct val="80000"/>
            </a:pPr>
            <a:r>
              <a:rPr lang="en-US" sz="2400" dirty="0">
                <a:latin typeface="Palatino Linotype" pitchFamily="18" charset="0"/>
              </a:rPr>
              <a:t>Dairy or Protein</a:t>
            </a:r>
          </a:p>
        </p:txBody>
      </p:sp>
      <p:pic>
        <p:nvPicPr>
          <p:cNvPr id="11" name="Picture 10" descr="457171_Glass of Milk.tif"/>
          <p:cNvPicPr>
            <a:picLocks noChangeAspect="1"/>
          </p:cNvPicPr>
          <p:nvPr/>
        </p:nvPicPr>
        <p:blipFill>
          <a:blip r:embed="rId3" cstate="print"/>
          <a:stretch>
            <a:fillRect/>
          </a:stretch>
        </p:blipFill>
        <p:spPr>
          <a:xfrm>
            <a:off x="6705600" y="4038600"/>
            <a:ext cx="1447800" cy="1918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cereal.jpg"/>
          <p:cNvPicPr>
            <a:picLocks noChangeAspect="1"/>
          </p:cNvPicPr>
          <p:nvPr/>
        </p:nvPicPr>
        <p:blipFill>
          <a:blip r:embed="rId4" cstate="print"/>
          <a:stretch>
            <a:fillRect/>
          </a:stretch>
        </p:blipFill>
        <p:spPr>
          <a:xfrm>
            <a:off x="533400" y="4386263"/>
            <a:ext cx="2110924" cy="14049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descr="iStock_000002847576XSmall.jpg"/>
          <p:cNvPicPr>
            <a:picLocks noChangeAspect="1"/>
          </p:cNvPicPr>
          <p:nvPr/>
        </p:nvPicPr>
        <p:blipFill>
          <a:blip r:embed="rId5" cstate="print"/>
          <a:stretch>
            <a:fillRect/>
          </a:stretch>
        </p:blipFill>
        <p:spPr>
          <a:xfrm rot="590666">
            <a:off x="3197083" y="3672439"/>
            <a:ext cx="3020258" cy="20040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Cross 12"/>
          <p:cNvSpPr/>
          <p:nvPr/>
        </p:nvSpPr>
        <p:spPr>
          <a:xfrm>
            <a:off x="2819400" y="1447800"/>
            <a:ext cx="228600" cy="228600"/>
          </a:xfrm>
          <a:prstGeom prst="plus">
            <a:avLst>
              <a:gd name="adj" fmla="val 48385"/>
            </a:avLst>
          </a:prstGeom>
          <a:solidFill>
            <a:srgbClr val="31B56A"/>
          </a:solidFill>
          <a:ln>
            <a:solidFill>
              <a:srgbClr val="31B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Cross 13"/>
          <p:cNvSpPr/>
          <p:nvPr/>
        </p:nvSpPr>
        <p:spPr>
          <a:xfrm>
            <a:off x="5715000" y="1447800"/>
            <a:ext cx="228600" cy="228600"/>
          </a:xfrm>
          <a:prstGeom prst="plus">
            <a:avLst>
              <a:gd name="adj" fmla="val 48385"/>
            </a:avLst>
          </a:prstGeom>
          <a:solidFill>
            <a:srgbClr val="31B56A"/>
          </a:solidFill>
          <a:ln>
            <a:solidFill>
              <a:srgbClr val="31B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Don’t have time for breakfast?</a:t>
            </a:r>
          </a:p>
        </p:txBody>
      </p:sp>
      <p:sp>
        <p:nvSpPr>
          <p:cNvPr id="3" name="Content Placeholder 2"/>
          <p:cNvSpPr>
            <a:spLocks noGrp="1"/>
          </p:cNvSpPr>
          <p:nvPr>
            <p:ph idx="1"/>
          </p:nvPr>
        </p:nvSpPr>
        <p:spPr/>
        <p:txBody>
          <a:bodyPr>
            <a:normAutofit/>
          </a:bodyPr>
          <a:lstStyle/>
          <a:p>
            <a:pPr marL="0" indent="4763">
              <a:buNone/>
            </a:pPr>
            <a:r>
              <a:rPr lang="en-US" sz="2800" b="1" dirty="0">
                <a:latin typeface="Palatino Linotype" pitchFamily="18" charset="0"/>
              </a:rPr>
              <a:t>These meals can be prepared in less than 3 minutes and contain 3 of 5 food-group foods:</a:t>
            </a:r>
          </a:p>
          <a:p>
            <a:pPr marL="0" indent="4763">
              <a:buNone/>
            </a:pPr>
            <a:endParaRPr lang="en-US" sz="1200" b="1" dirty="0">
              <a:latin typeface="Palatino Linotype" pitchFamily="18" charset="0"/>
            </a:endParaRPr>
          </a:p>
          <a:p>
            <a:pPr marL="914400" lvl="1" indent="-457200">
              <a:buAutoNum type="arabicPeriod"/>
            </a:pPr>
            <a:r>
              <a:rPr lang="en-US" sz="2400" dirty="0">
                <a:latin typeface="Palatino Linotype" pitchFamily="18" charset="0"/>
              </a:rPr>
              <a:t>Bagel with light cream cheese or peanut butter and small orange juice</a:t>
            </a:r>
          </a:p>
          <a:p>
            <a:pPr marL="914400" lvl="1" indent="-457200">
              <a:buAutoNum type="arabicPeriod"/>
            </a:pPr>
            <a:r>
              <a:rPr lang="en-US" sz="2400" dirty="0">
                <a:latin typeface="Palatino Linotype" pitchFamily="18" charset="0"/>
              </a:rPr>
              <a:t>Cereal with low-fat milk and banana</a:t>
            </a:r>
          </a:p>
          <a:p>
            <a:pPr marL="914400" lvl="1" indent="-457200">
              <a:buAutoNum type="arabicPeriod"/>
            </a:pPr>
            <a:r>
              <a:rPr lang="en-US" sz="2400" dirty="0">
                <a:latin typeface="Palatino Linotype" pitchFamily="18" charset="0"/>
              </a:rPr>
              <a:t>English muffin with melted cheese and a sliced pear</a:t>
            </a:r>
          </a:p>
          <a:p>
            <a:pPr marL="914400" lvl="1" indent="-457200">
              <a:buAutoNum type="arabicPeriod"/>
            </a:pPr>
            <a:r>
              <a:rPr lang="en-US" sz="2400" dirty="0">
                <a:latin typeface="Palatino Linotype" pitchFamily="18" charset="0"/>
              </a:rPr>
              <a:t>Low-fat yogurt topped with almonds and an apple</a:t>
            </a:r>
          </a:p>
          <a:p>
            <a:pPr marL="914400" lvl="1" indent="-457200">
              <a:buAutoNum type="arabicPeriod"/>
            </a:pPr>
            <a:r>
              <a:rPr lang="en-US" sz="2400" dirty="0">
                <a:latin typeface="Palatino Linotype" pitchFamily="18" charset="0"/>
              </a:rPr>
              <a:t>Instant oatmeal with low-fat milk and box of raisins </a:t>
            </a:r>
          </a:p>
          <a:p>
            <a:pPr marL="463550" lvl="1" indent="-457200">
              <a:buNone/>
            </a:pPr>
            <a:endParaRPr lang="en-US" sz="2400" dirty="0"/>
          </a:p>
        </p:txBody>
      </p:sp>
      <p:sp>
        <p:nvSpPr>
          <p:cNvPr id="7" name="TextBox 6"/>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rPr>
              <a:t>Page 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25" y="2905125"/>
            <a:ext cx="1047750" cy="10477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9000" y="158903"/>
            <a:ext cx="4724400" cy="6121382"/>
          </a:xfrm>
          <a:prstGeom prst="rect">
            <a:avLst/>
          </a:prstGeom>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dirty="0">
                <a:solidFill>
                  <a:srgbClr val="00AEED"/>
                </a:solidFill>
                <a:latin typeface="Arial" panose="020B0604020202020204" pitchFamily="34" charset="0"/>
                <a:cs typeface="Arial" panose="020B0604020202020204" pitchFamily="34" charset="0"/>
              </a:rPr>
              <a:t>Eating well on the run</a:t>
            </a: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521" y="1066800"/>
            <a:ext cx="6716958" cy="51137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Snacking</a:t>
            </a:r>
          </a:p>
        </p:txBody>
      </p:sp>
      <p:sp>
        <p:nvSpPr>
          <p:cNvPr id="10" name="TextBox 9"/>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66800"/>
            <a:ext cx="7391400" cy="518152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543800" cy="1249362"/>
          </a:xfrm>
        </p:spPr>
        <p:txBody>
          <a:bodyPr>
            <a:noAutofit/>
          </a:bodyPr>
          <a:lstStyle/>
          <a:p>
            <a:r>
              <a:rPr lang="en-GB" dirty="0">
                <a:solidFill>
                  <a:srgbClr val="00AEED"/>
                </a:solidFill>
                <a:latin typeface="Arial" panose="020B0604020202020204" pitchFamily="34" charset="0"/>
                <a:cs typeface="Arial" panose="020B0604020202020204" pitchFamily="34" charset="0"/>
              </a:rPr>
              <a:t>Beverages Make an Impact </a:t>
            </a:r>
            <a:br>
              <a:rPr lang="en-GB" dirty="0">
                <a:solidFill>
                  <a:srgbClr val="00AEED"/>
                </a:solidFill>
                <a:latin typeface="Arial" panose="020B0604020202020204" pitchFamily="34" charset="0"/>
                <a:cs typeface="Arial" panose="020B0604020202020204" pitchFamily="34" charset="0"/>
              </a:rPr>
            </a:br>
            <a:r>
              <a:rPr lang="en-GB" dirty="0">
                <a:solidFill>
                  <a:srgbClr val="00AEED"/>
                </a:solidFill>
                <a:latin typeface="Arial" panose="020B0604020202020204" pitchFamily="34" charset="0"/>
                <a:cs typeface="Arial" panose="020B0604020202020204" pitchFamily="34" charset="0"/>
              </a:rPr>
              <a:t>on Our Diets</a:t>
            </a:r>
          </a:p>
        </p:txBody>
      </p:sp>
      <p:sp>
        <p:nvSpPr>
          <p:cNvPr id="4" name="Rectangle 3"/>
          <p:cNvSpPr/>
          <p:nvPr/>
        </p:nvSpPr>
        <p:spPr>
          <a:xfrm>
            <a:off x="3962400" y="2514600"/>
            <a:ext cx="4953000" cy="1477327"/>
          </a:xfrm>
          <a:prstGeom prst="rect">
            <a:avLst/>
          </a:prstGeom>
        </p:spPr>
        <p:txBody>
          <a:bodyPr wrap="square">
            <a:spAutoFit/>
          </a:bodyPr>
          <a:lstStyle/>
          <a:p>
            <a:r>
              <a:rPr lang="en-US" sz="4800" b="1" dirty="0">
                <a:solidFill>
                  <a:srgbClr val="2EABE3"/>
                </a:solidFill>
                <a:latin typeface="Palatino Linotype" pitchFamily="18" charset="0"/>
              </a:rPr>
              <a:t>30 – 40%</a:t>
            </a:r>
            <a:r>
              <a:rPr lang="en-US" sz="4800" b="1" dirty="0">
                <a:solidFill>
                  <a:srgbClr val="BC0000"/>
                </a:solidFill>
                <a:latin typeface="Palatino Linotype" pitchFamily="18" charset="0"/>
              </a:rPr>
              <a:t> </a:t>
            </a:r>
            <a:r>
              <a:rPr lang="en-US" sz="2400" dirty="0">
                <a:latin typeface="Palatino Linotype" pitchFamily="18" charset="0"/>
              </a:rPr>
              <a:t>of daily calories are consumed in beverages.</a:t>
            </a:r>
          </a:p>
          <a:p>
            <a:endParaRPr lang="en-US" dirty="0">
              <a:latin typeface="Arial" panose="020B0604020202020204" pitchFamily="34" charset="0"/>
            </a:endParaRPr>
          </a:p>
        </p:txBody>
      </p:sp>
      <p:graphicFrame>
        <p:nvGraphicFramePr>
          <p:cNvPr id="6" name="Chart 5"/>
          <p:cNvGraphicFramePr/>
          <p:nvPr/>
        </p:nvGraphicFramePr>
        <p:xfrm>
          <a:off x="228600" y="1600200"/>
          <a:ext cx="3733800" cy="3022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286000" y="2743200"/>
            <a:ext cx="1524000" cy="584775"/>
          </a:xfrm>
          <a:prstGeom prst="rect">
            <a:avLst/>
          </a:prstGeom>
          <a:noFill/>
        </p:spPr>
        <p:txBody>
          <a:bodyPr wrap="square" rtlCol="0">
            <a:spAutoFit/>
          </a:bodyPr>
          <a:lstStyle/>
          <a:p>
            <a:r>
              <a:rPr lang="en-US" sz="1600" b="1" dirty="0">
                <a:solidFill>
                  <a:schemeClr val="bg1"/>
                </a:solidFill>
                <a:latin typeface="Arial" panose="020B0604020202020204" pitchFamily="34" charset="0"/>
              </a:rPr>
              <a:t>Beverage Calories</a:t>
            </a:r>
          </a:p>
        </p:txBody>
      </p:sp>
      <p:sp>
        <p:nvSpPr>
          <p:cNvPr id="8" name="TextBox 7"/>
          <p:cNvSpPr txBox="1"/>
          <p:nvPr/>
        </p:nvSpPr>
        <p:spPr>
          <a:xfrm>
            <a:off x="838200" y="2709446"/>
            <a:ext cx="1524000" cy="584775"/>
          </a:xfrm>
          <a:prstGeom prst="rect">
            <a:avLst/>
          </a:prstGeom>
          <a:noFill/>
        </p:spPr>
        <p:txBody>
          <a:bodyPr wrap="square" rtlCol="0">
            <a:spAutoFit/>
          </a:bodyPr>
          <a:lstStyle/>
          <a:p>
            <a:r>
              <a:rPr lang="en-US" sz="1600" b="1" dirty="0">
                <a:solidFill>
                  <a:schemeClr val="bg1"/>
                </a:solidFill>
                <a:latin typeface="Arial" panose="020B0604020202020204" pitchFamily="34" charset="0"/>
              </a:rPr>
              <a:t>Food Calories</a:t>
            </a:r>
          </a:p>
        </p:txBody>
      </p:sp>
      <p:sp>
        <p:nvSpPr>
          <p:cNvPr id="9" name="Rounded Rectangle 8"/>
          <p:cNvSpPr/>
          <p:nvPr/>
        </p:nvSpPr>
        <p:spPr>
          <a:xfrm>
            <a:off x="1828800" y="4724400"/>
            <a:ext cx="5867400" cy="990600"/>
          </a:xfrm>
          <a:prstGeom prst="roundRect">
            <a:avLst/>
          </a:prstGeom>
          <a:solidFill>
            <a:srgbClr val="FFD2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alatino Linotype" pitchFamily="18" charset="0"/>
              </a:rPr>
              <a:t>Yet, we often overlook beverage calories.</a:t>
            </a:r>
          </a:p>
        </p:txBody>
      </p:sp>
      <p:sp>
        <p:nvSpPr>
          <p:cNvPr id="12" name="TextBox 11"/>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981200"/>
            <a:ext cx="7620000" cy="3048000"/>
          </a:xfrm>
          <a:prstGeom prst="rect">
            <a:avLst/>
          </a:prstGeom>
          <a:solidFill>
            <a:schemeClr val="bg1"/>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p:nvPr>
        </p:nvSpPr>
        <p:spPr>
          <a:xfrm>
            <a:off x="457200" y="228600"/>
            <a:ext cx="8229600" cy="838200"/>
          </a:xfrm>
        </p:spPr>
        <p:txBody>
          <a:bodyPr/>
          <a:lstStyle/>
          <a:p>
            <a:r>
              <a:rPr lang="en-US" dirty="0">
                <a:solidFill>
                  <a:srgbClr val="00AEED"/>
                </a:solidFill>
                <a:latin typeface="Arial" panose="020B0604020202020204" pitchFamily="34" charset="0"/>
                <a:cs typeface="Arial" panose="020B0604020202020204" pitchFamily="34" charset="0"/>
              </a:rPr>
              <a:t>Did you know?</a:t>
            </a:r>
          </a:p>
        </p:txBody>
      </p:sp>
      <p:sp>
        <p:nvSpPr>
          <p:cNvPr id="3" name="Content Placeholder 2"/>
          <p:cNvSpPr>
            <a:spLocks noGrp="1"/>
          </p:cNvSpPr>
          <p:nvPr>
            <p:ph idx="1"/>
          </p:nvPr>
        </p:nvSpPr>
        <p:spPr>
          <a:xfrm>
            <a:off x="1143000" y="1600201"/>
            <a:ext cx="7010400" cy="3810000"/>
          </a:xfrm>
        </p:spPr>
        <p:txBody>
          <a:bodyPr anchor="ctr"/>
          <a:lstStyle/>
          <a:p>
            <a:pPr marL="3175" indent="4763">
              <a:buNone/>
            </a:pPr>
            <a:r>
              <a:rPr lang="en-US" dirty="0">
                <a:latin typeface="Palatino Linotype" pitchFamily="18" charset="0"/>
              </a:rPr>
              <a:t>To look good, feel good and perform well, you need to eat well and be active. Take the only body you have and move more while feeding it so that it’s the best it can possibly be. </a:t>
            </a:r>
          </a:p>
        </p:txBody>
      </p:sp>
      <p:sp>
        <p:nvSpPr>
          <p:cNvPr id="4" name="Isosceles Triangle 3"/>
          <p:cNvSpPr/>
          <p:nvPr/>
        </p:nvSpPr>
        <p:spPr>
          <a:xfrm rot="5400000">
            <a:off x="-43962" y="2025162"/>
            <a:ext cx="1230924" cy="1143000"/>
          </a:xfrm>
          <a:prstGeom prst="triangle">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DC63F"/>
              </a:solidFill>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07" name="Rectangle 3"/>
          <p:cNvSpPr>
            <a:spLocks noGrp="1" noChangeArrowheads="1"/>
          </p:cNvSpPr>
          <p:nvPr>
            <p:ph type="title"/>
          </p:nvPr>
        </p:nvSpPr>
        <p:spPr/>
        <p:txBody>
          <a:bodyPr>
            <a:normAutofit/>
          </a:bodyPr>
          <a:lstStyle/>
          <a:p>
            <a:r>
              <a:rPr lang="en-US" sz="4000" dirty="0">
                <a:solidFill>
                  <a:srgbClr val="00AEED"/>
                </a:solidFill>
                <a:latin typeface="Arial" panose="020B0604020202020204" pitchFamily="34" charset="0"/>
                <a:cs typeface="Arial" panose="020B0604020202020204" pitchFamily="34" charset="0"/>
              </a:rPr>
              <a:t>What are you drinking?</a:t>
            </a:r>
          </a:p>
        </p:txBody>
      </p:sp>
      <p:sp>
        <p:nvSpPr>
          <p:cNvPr id="46109" name="Text Box 2"/>
          <p:cNvSpPr txBox="1">
            <a:spLocks noChangeArrowheads="1"/>
          </p:cNvSpPr>
          <p:nvPr/>
        </p:nvSpPr>
        <p:spPr bwMode="auto">
          <a:xfrm>
            <a:off x="228600" y="5867400"/>
            <a:ext cx="8615362" cy="353174"/>
          </a:xfrm>
          <a:prstGeom prst="rect">
            <a:avLst/>
          </a:prstGeom>
          <a:noFill/>
          <a:ln w="19050">
            <a:noFill/>
            <a:miter lim="800000"/>
            <a:headEnd/>
            <a:tailEnd/>
          </a:ln>
        </p:spPr>
        <p:txBody>
          <a:bodyPr lIns="0" tIns="0" rIns="0" bIns="0" anchor="b">
            <a:spAutoFit/>
          </a:bodyPr>
          <a:lstStyle/>
          <a:p>
            <a:pPr defTabSz="914400">
              <a:lnSpc>
                <a:spcPct val="85000"/>
              </a:lnSpc>
            </a:pPr>
            <a:r>
              <a:rPr lang="en-US" sz="900" dirty="0">
                <a:solidFill>
                  <a:srgbClr val="000000"/>
                </a:solidFill>
                <a:latin typeface="Arial" pitchFamily="34" charset="0"/>
                <a:ea typeface="+mn-ea"/>
                <a:sym typeface="Wingdings" pitchFamily="2" charset="2"/>
              </a:rPr>
              <a:t>________</a:t>
            </a:r>
          </a:p>
          <a:p>
            <a:pPr defTabSz="914400">
              <a:lnSpc>
                <a:spcPct val="85000"/>
              </a:lnSpc>
            </a:pPr>
            <a:r>
              <a:rPr lang="en-US" sz="900" dirty="0">
                <a:solidFill>
                  <a:srgbClr val="000000"/>
                </a:solidFill>
                <a:latin typeface="Arial" pitchFamily="34" charset="0"/>
                <a:ea typeface="+mn-ea"/>
                <a:sym typeface="Wingdings" pitchFamily="2" charset="2"/>
              </a:rPr>
              <a:t>*Based on past day stand alone beverage consumption</a:t>
            </a:r>
          </a:p>
          <a:p>
            <a:pPr defTabSz="914400">
              <a:lnSpc>
                <a:spcPct val="85000"/>
              </a:lnSpc>
            </a:pPr>
            <a:r>
              <a:rPr lang="en-US" sz="900" dirty="0">
                <a:solidFill>
                  <a:srgbClr val="000000"/>
                </a:solidFill>
                <a:latin typeface="Arial" pitchFamily="34" charset="0"/>
                <a:ea typeface="+mn-ea"/>
                <a:sym typeface="Wingdings" pitchFamily="2" charset="2"/>
              </a:rPr>
              <a:t>Q.3a-20c: Please indicate how many ounces of each type of (insert beverage) you drank.</a:t>
            </a:r>
          </a:p>
        </p:txBody>
      </p:sp>
      <p:graphicFrame>
        <p:nvGraphicFramePr>
          <p:cNvPr id="44" name="Chart 27"/>
          <p:cNvGraphicFramePr>
            <a:graphicFrameLocks/>
          </p:cNvGraphicFramePr>
          <p:nvPr/>
        </p:nvGraphicFramePr>
        <p:xfrm>
          <a:off x="2209800" y="1752600"/>
          <a:ext cx="4754880" cy="3282696"/>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p:cNvSpPr/>
          <p:nvPr/>
        </p:nvSpPr>
        <p:spPr>
          <a:xfrm>
            <a:off x="609600" y="1143000"/>
            <a:ext cx="8329187" cy="338554"/>
          </a:xfrm>
          <a:prstGeom prst="rect">
            <a:avLst/>
          </a:prstGeom>
        </p:spPr>
        <p:txBody>
          <a:bodyPr wrap="square">
            <a:spAutoFit/>
          </a:bodyPr>
          <a:lstStyle/>
          <a:p>
            <a:pPr marL="234950" indent="-234950" algn="ctr" eaLnBrk="0" hangingPunct="0">
              <a:buClr>
                <a:srgbClr val="F15C22"/>
              </a:buClr>
              <a:defRPr/>
            </a:pPr>
            <a:r>
              <a:rPr lang="en-US" sz="1600" kern="0" dirty="0">
                <a:solidFill>
                  <a:srgbClr val="000000"/>
                </a:solidFill>
                <a:latin typeface="Palatino Linotype" pitchFamily="18" charset="0"/>
              </a:rPr>
              <a:t>The leading beverage choices are low in nutrients.</a:t>
            </a:r>
          </a:p>
        </p:txBody>
      </p:sp>
      <p:graphicFrame>
        <p:nvGraphicFramePr>
          <p:cNvPr id="13" name="Table 12"/>
          <p:cNvGraphicFramePr>
            <a:graphicFrameLocks noGrp="1"/>
          </p:cNvGraphicFramePr>
          <p:nvPr/>
        </p:nvGraphicFramePr>
        <p:xfrm>
          <a:off x="495300" y="4953000"/>
          <a:ext cx="8153401" cy="457200"/>
        </p:xfrm>
        <a:graphic>
          <a:graphicData uri="http://schemas.openxmlformats.org/drawingml/2006/table">
            <a:tbl>
              <a:tblPr firstRow="1" bandRow="1">
                <a:tableStyleId>{2D5ABB26-0587-4C30-8999-92F81FD0307C}</a:tableStyleId>
              </a:tblPr>
              <a:tblGrid>
                <a:gridCol w="260701">
                  <a:extLst>
                    <a:ext uri="{9D8B030D-6E8A-4147-A177-3AD203B41FA5}">
                      <a16:colId xmlns:a16="http://schemas.microsoft.com/office/drawing/2014/main" val="20000"/>
                    </a:ext>
                  </a:extLst>
                </a:gridCol>
                <a:gridCol w="1263298">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261755">
                  <a:extLst>
                    <a:ext uri="{9D8B030D-6E8A-4147-A177-3AD203B41FA5}">
                      <a16:colId xmlns:a16="http://schemas.microsoft.com/office/drawing/2014/main" val="20004"/>
                    </a:ext>
                  </a:extLst>
                </a:gridCol>
                <a:gridCol w="562493">
                  <a:extLst>
                    <a:ext uri="{9D8B030D-6E8A-4147-A177-3AD203B41FA5}">
                      <a16:colId xmlns:a16="http://schemas.microsoft.com/office/drawing/2014/main" val="20005"/>
                    </a:ext>
                  </a:extLst>
                </a:gridCol>
                <a:gridCol w="251800">
                  <a:extLst>
                    <a:ext uri="{9D8B030D-6E8A-4147-A177-3AD203B41FA5}">
                      <a16:colId xmlns:a16="http://schemas.microsoft.com/office/drawing/2014/main" val="20006"/>
                    </a:ext>
                  </a:extLst>
                </a:gridCol>
                <a:gridCol w="1237479">
                  <a:extLst>
                    <a:ext uri="{9D8B030D-6E8A-4147-A177-3AD203B41FA5}">
                      <a16:colId xmlns:a16="http://schemas.microsoft.com/office/drawing/2014/main" val="20007"/>
                    </a:ext>
                  </a:extLst>
                </a:gridCol>
                <a:gridCol w="251800">
                  <a:extLst>
                    <a:ext uri="{9D8B030D-6E8A-4147-A177-3AD203B41FA5}">
                      <a16:colId xmlns:a16="http://schemas.microsoft.com/office/drawing/2014/main" val="20008"/>
                    </a:ext>
                  </a:extLst>
                </a:gridCol>
                <a:gridCol w="1687477">
                  <a:extLst>
                    <a:ext uri="{9D8B030D-6E8A-4147-A177-3AD203B41FA5}">
                      <a16:colId xmlns:a16="http://schemas.microsoft.com/office/drawing/2014/main" val="20009"/>
                    </a:ext>
                  </a:extLst>
                </a:gridCol>
                <a:gridCol w="252542">
                  <a:extLst>
                    <a:ext uri="{9D8B030D-6E8A-4147-A177-3AD203B41FA5}">
                      <a16:colId xmlns:a16="http://schemas.microsoft.com/office/drawing/2014/main" val="20010"/>
                    </a:ext>
                  </a:extLst>
                </a:gridCol>
                <a:gridCol w="471563">
                  <a:extLst>
                    <a:ext uri="{9D8B030D-6E8A-4147-A177-3AD203B41FA5}">
                      <a16:colId xmlns:a16="http://schemas.microsoft.com/office/drawing/2014/main" val="20011"/>
                    </a:ext>
                  </a:extLst>
                </a:gridCol>
                <a:gridCol w="251800">
                  <a:extLst>
                    <a:ext uri="{9D8B030D-6E8A-4147-A177-3AD203B41FA5}">
                      <a16:colId xmlns:a16="http://schemas.microsoft.com/office/drawing/2014/main" val="20012"/>
                    </a:ext>
                  </a:extLst>
                </a:gridCol>
                <a:gridCol w="562493">
                  <a:extLst>
                    <a:ext uri="{9D8B030D-6E8A-4147-A177-3AD203B41FA5}">
                      <a16:colId xmlns:a16="http://schemas.microsoft.com/office/drawing/2014/main" val="20013"/>
                    </a:ext>
                  </a:extLst>
                </a:gridCol>
              </a:tblGrid>
              <a:tr h="457200">
                <a:tc>
                  <a:txBody>
                    <a:bodyPr/>
                    <a:lstStyle/>
                    <a:p>
                      <a:pPr>
                        <a:lnSpc>
                          <a:spcPct val="90000"/>
                        </a:lnSpc>
                      </a:pPr>
                      <a:endParaRPr lang="en-US" sz="900" dirty="0">
                        <a:latin typeface="Arial" panose="020B0604020202020204" pitchFamily="34" charset="0"/>
                      </a:endParaRPr>
                    </a:p>
                  </a:txBody>
                  <a:tcPr marT="0" marB="0" anchor="ctr">
                    <a:solidFill>
                      <a:srgbClr val="958E8A"/>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a:solidFill>
                            <a:srgbClr val="000000"/>
                          </a:solidFill>
                          <a:latin typeface="Arial" panose="020B0604020202020204" pitchFamily="34" charset="0"/>
                          <a:ea typeface="+mn-ea"/>
                          <a:cs typeface="+mn-cs"/>
                        </a:rPr>
                        <a:t>Water (Bottled/Tap)</a:t>
                      </a:r>
                    </a:p>
                  </a:txBody>
                  <a:tcPr marL="27432" marR="9144" marT="0" marB="0" anchor="ctr" horzOverflow="overflow"/>
                </a:tc>
                <a:tc>
                  <a:txBody>
                    <a:bodyPr/>
                    <a:lstStyle/>
                    <a:p>
                      <a:pPr>
                        <a:lnSpc>
                          <a:spcPct val="90000"/>
                        </a:lnSpc>
                      </a:pPr>
                      <a:endParaRPr lang="en-US" sz="900" dirty="0">
                        <a:latin typeface="Arial" panose="020B0604020202020204" pitchFamily="34" charset="0"/>
                      </a:endParaRPr>
                    </a:p>
                  </a:txBody>
                  <a:tcPr marT="0" marB="0" anchor="ctr">
                    <a:solidFill>
                      <a:srgbClr val="55738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a:solidFill>
                            <a:srgbClr val="000000"/>
                          </a:solidFill>
                          <a:latin typeface="Arial" panose="020B0604020202020204" pitchFamily="34" charset="0"/>
                          <a:ea typeface="+mn-ea"/>
                          <a:cs typeface="+mn-cs"/>
                        </a:rPr>
                        <a:t>Soft</a:t>
                      </a:r>
                      <a:r>
                        <a:rPr lang="en-US" sz="900" b="0" i="0" u="none" strike="noStrike" kern="1200" baseline="0" dirty="0">
                          <a:solidFill>
                            <a:srgbClr val="000000"/>
                          </a:solidFill>
                          <a:latin typeface="Arial" panose="020B0604020202020204" pitchFamily="34" charset="0"/>
                          <a:ea typeface="+mn-ea"/>
                          <a:cs typeface="+mn-cs"/>
                        </a:rPr>
                        <a:t> Drinks</a:t>
                      </a:r>
                      <a:endParaRPr lang="en-US" sz="900" b="0" i="0" u="none" strike="noStrike" dirty="0">
                        <a:solidFill>
                          <a:srgbClr val="000000"/>
                        </a:solidFill>
                        <a:latin typeface="Arial" panose="020B0604020202020204" pitchFamily="34" charset="0"/>
                      </a:endParaRPr>
                    </a:p>
                  </a:txBody>
                  <a:tcPr marL="27432" marR="9144" marT="0" marB="0" anchor="ctr" horzOverflow="overflow"/>
                </a:tc>
                <a:tc>
                  <a:txBody>
                    <a:bodyPr/>
                    <a:lstStyle/>
                    <a:p>
                      <a:pPr algn="l" fontAlgn="b"/>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3769A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a:solidFill>
                            <a:srgbClr val="000000"/>
                          </a:solidFill>
                          <a:latin typeface="Arial" panose="020B0604020202020204" pitchFamily="34" charset="0"/>
                          <a:ea typeface="+mn-ea"/>
                          <a:cs typeface="+mn-cs"/>
                        </a:rPr>
                        <a:t>Coffee</a:t>
                      </a:r>
                      <a:endParaRPr lang="en-US" sz="900" b="0" i="0" u="none" strike="noStrike" dirty="0">
                        <a:solidFill>
                          <a:srgbClr val="000000"/>
                        </a:solidFill>
                        <a:latin typeface="Arial" panose="020B0604020202020204" pitchFamily="34" charset="0"/>
                      </a:endParaRPr>
                    </a:p>
                  </a:txBody>
                  <a:tcPr marL="27432" marR="9144" marT="0" marB="0" anchor="ctr" horzOverflow="overflow"/>
                </a:tc>
                <a:tc>
                  <a:txBody>
                    <a:bodyPr/>
                    <a:lstStyle/>
                    <a:p>
                      <a:pPr algn="l" fontAlgn="b"/>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F15C2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a:solidFill>
                            <a:srgbClr val="000000"/>
                          </a:solidFill>
                          <a:latin typeface="Arial" panose="020B0604020202020204" pitchFamily="34" charset="0"/>
                          <a:ea typeface="+mn-ea"/>
                          <a:cs typeface="+mn-cs"/>
                        </a:rPr>
                        <a:t>Juice/Fruit Drinks</a:t>
                      </a:r>
                    </a:p>
                  </a:txBody>
                  <a:tcPr marL="27432" marR="9144" marT="0" marB="0" anchor="ctr" horzOverflow="overflow"/>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B7D30B"/>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lang="en-US" sz="900" b="0" i="0" u="none" strike="noStrike" kern="1200" dirty="0">
                          <a:solidFill>
                            <a:srgbClr val="000000"/>
                          </a:solidFill>
                          <a:latin typeface="Arial" panose="020B0604020202020204" pitchFamily="34" charset="0"/>
                          <a:ea typeface="+mn-ea"/>
                          <a:cs typeface="+mn-cs"/>
                        </a:rPr>
                        <a:t>Milk (Stand Alone Only)</a:t>
                      </a:r>
                      <a:endParaRPr lang="en-US" sz="900" b="0" i="0" u="none" strike="noStrike" dirty="0">
                        <a:solidFill>
                          <a:srgbClr val="000000"/>
                        </a:solidFill>
                        <a:latin typeface="Arial" panose="020B0604020202020204" pitchFamily="34" charset="0"/>
                      </a:endParaRPr>
                    </a:p>
                  </a:txBody>
                  <a:tcPr marL="27432" marR="9144" marT="0" marB="0" anchor="ctr" horzOverflow="overflow"/>
                </a:tc>
                <a:tc>
                  <a:txBody>
                    <a:bodyPr/>
                    <a:lstStyle/>
                    <a:p>
                      <a:pPr algn="l" fontAlgn="b"/>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7BA4D2"/>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dirty="0">
                          <a:solidFill>
                            <a:srgbClr val="000000"/>
                          </a:solidFill>
                          <a:latin typeface="Arial" panose="020B0604020202020204" pitchFamily="34" charset="0"/>
                        </a:rPr>
                        <a:t>Tea</a:t>
                      </a:r>
                    </a:p>
                  </a:txBody>
                  <a:tcPr marL="27432" marR="9144" marT="0" marB="0" anchor="ctr" horzOverflow="overflow"/>
                </a:tc>
                <a:tc>
                  <a:txBody>
                    <a:bodyPr/>
                    <a:lstStyle/>
                    <a:p>
                      <a:pPr algn="l" fontAlgn="b"/>
                      <a:endParaRPr lang="en-US" sz="900" b="0" i="0" u="none" strike="noStrike" dirty="0">
                        <a:solidFill>
                          <a:srgbClr val="000000"/>
                        </a:solidFill>
                        <a:latin typeface="Arial" panose="020B0604020202020204" pitchFamily="34" charset="0"/>
                      </a:endParaRPr>
                    </a:p>
                  </a:txBody>
                  <a:tcPr marL="27432" marR="9144" marT="0" marB="0" anchor="ctr" horzOverflow="overflow">
                    <a:solidFill>
                      <a:srgbClr val="D7D7D7"/>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lang="en-US" sz="900" b="0" i="0" u="none" strike="noStrike" kern="1200" dirty="0">
                          <a:solidFill>
                            <a:srgbClr val="000000"/>
                          </a:solidFill>
                          <a:latin typeface="Arial" panose="020B0604020202020204" pitchFamily="34" charset="0"/>
                          <a:ea typeface="+mn-ea"/>
                          <a:cs typeface="+mn-cs"/>
                        </a:rPr>
                        <a:t>Other</a:t>
                      </a:r>
                      <a:endParaRPr lang="en-US" sz="900" b="0" i="0" u="none" strike="noStrike" dirty="0">
                        <a:solidFill>
                          <a:srgbClr val="000000"/>
                        </a:solidFill>
                        <a:latin typeface="Arial" panose="020B0604020202020204" pitchFamily="34" charset="0"/>
                      </a:endParaRPr>
                    </a:p>
                  </a:txBody>
                  <a:tcPr marL="27432" marR="9144" marT="0" marB="0" anchor="ctr" horzOverflow="overflow"/>
                </a:tc>
                <a:extLst>
                  <a:ext uri="{0D108BD9-81ED-4DB2-BD59-A6C34878D82A}">
                    <a16:rowId xmlns:a16="http://schemas.microsoft.com/office/drawing/2014/main" val="10000"/>
                  </a:ext>
                </a:extLst>
              </a:tr>
            </a:tbl>
          </a:graphicData>
        </a:graphic>
      </p:graphicFrame>
      <p:grpSp>
        <p:nvGrpSpPr>
          <p:cNvPr id="2" name="Group 18"/>
          <p:cNvGrpSpPr/>
          <p:nvPr/>
        </p:nvGrpSpPr>
        <p:grpSpPr>
          <a:xfrm>
            <a:off x="3505200" y="1524000"/>
            <a:ext cx="2133600" cy="461665"/>
            <a:chOff x="152400" y="1828800"/>
            <a:chExt cx="2133600" cy="461665"/>
          </a:xfrm>
        </p:grpSpPr>
        <p:sp>
          <p:nvSpPr>
            <p:cNvPr id="14" name="TextBox 13"/>
            <p:cNvSpPr txBox="1"/>
            <p:nvPr/>
          </p:nvSpPr>
          <p:spPr>
            <a:xfrm>
              <a:off x="228600" y="1828800"/>
              <a:ext cx="1981200" cy="461665"/>
            </a:xfrm>
            <a:prstGeom prst="rect">
              <a:avLst/>
            </a:prstGeom>
            <a:noFill/>
          </p:spPr>
          <p:txBody>
            <a:bodyPr wrap="square" rtlCol="0">
              <a:spAutoFit/>
            </a:bodyPr>
            <a:lstStyle/>
            <a:p>
              <a:pPr lvl="0" algn="ctr"/>
              <a:r>
                <a:rPr lang="en-US" sz="1200" b="1" dirty="0">
                  <a:latin typeface="Arial" panose="020B0604020202020204" pitchFamily="34" charset="0"/>
                </a:rPr>
                <a:t>Teens</a:t>
              </a:r>
              <a:br>
                <a:rPr lang="en-US" sz="1200" b="1" dirty="0">
                  <a:latin typeface="Arial" panose="020B0604020202020204" pitchFamily="34" charset="0"/>
                </a:rPr>
              </a:br>
              <a:r>
                <a:rPr lang="en-US" sz="1200" b="1" dirty="0">
                  <a:latin typeface="Arial" panose="020B0604020202020204" pitchFamily="34" charset="0"/>
                </a:rPr>
                <a:t>13-18 Years Old</a:t>
              </a:r>
            </a:p>
          </p:txBody>
        </p:sp>
        <p:cxnSp>
          <p:nvCxnSpPr>
            <p:cNvPr id="16" name="Straight Connector 15"/>
            <p:cNvCxnSpPr/>
            <p:nvPr/>
          </p:nvCxnSpPr>
          <p:spPr>
            <a:xfrm>
              <a:off x="152400" y="2286000"/>
              <a:ext cx="2133600" cy="0"/>
            </a:xfrm>
            <a:prstGeom prst="line">
              <a:avLst/>
            </a:prstGeom>
          </p:spPr>
          <p:style>
            <a:lnRef idx="2">
              <a:schemeClr val="dk1"/>
            </a:lnRef>
            <a:fillRef idx="0">
              <a:schemeClr val="dk1"/>
            </a:fillRef>
            <a:effectRef idx="1">
              <a:schemeClr val="dk1"/>
            </a:effectRef>
            <a:fontRef idx="minor">
              <a:schemeClr val="tx1"/>
            </a:fontRef>
          </p:style>
        </p:cxnSp>
      </p:grpSp>
      <p:sp>
        <p:nvSpPr>
          <p:cNvPr id="27" name="Rectangle 26"/>
          <p:cNvSpPr/>
          <p:nvPr/>
        </p:nvSpPr>
        <p:spPr>
          <a:xfrm>
            <a:off x="5029200" y="5943600"/>
            <a:ext cx="2057400" cy="369332"/>
          </a:xfrm>
          <a:prstGeom prst="rect">
            <a:avLst/>
          </a:prstGeom>
        </p:spPr>
        <p:txBody>
          <a:bodyPr wrap="square" anchor="b">
            <a:spAutoFit/>
          </a:bodyPr>
          <a:lstStyle/>
          <a:p>
            <a:pPr algn="r"/>
            <a:r>
              <a:rPr lang="en-US" sz="900" dirty="0">
                <a:latin typeface="Arial" panose="020B0604020202020204" pitchFamily="34" charset="0"/>
              </a:rPr>
              <a:t>MilkPEP 2010 Consumption Tracker</a:t>
            </a:r>
          </a:p>
          <a:p>
            <a:pPr algn="r"/>
            <a:r>
              <a:rPr lang="en-US" sz="900" dirty="0">
                <a:latin typeface="Arial" panose="020B0604020202020204" pitchFamily="34" charset="0"/>
              </a:rPr>
              <a:t>Q3 2010 – Q1 2011</a:t>
            </a:r>
          </a:p>
        </p:txBody>
      </p:sp>
      <p:sp>
        <p:nvSpPr>
          <p:cNvPr id="15" name="TextBox 14"/>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3</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Beware of Extra-Large Servings</a:t>
            </a:r>
          </a:p>
        </p:txBody>
      </p:sp>
      <p:sp>
        <p:nvSpPr>
          <p:cNvPr id="10" name="TextBox 9"/>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3</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17" y="1175828"/>
            <a:ext cx="8275181" cy="47677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How do food labels help?</a:t>
            </a:r>
          </a:p>
        </p:txBody>
      </p:sp>
      <p:sp>
        <p:nvSpPr>
          <p:cNvPr id="4" name="Rounded Rectangle 3"/>
          <p:cNvSpPr/>
          <p:nvPr/>
        </p:nvSpPr>
        <p:spPr>
          <a:xfrm>
            <a:off x="4191000" y="1295400"/>
            <a:ext cx="4572000" cy="1219200"/>
          </a:xfrm>
          <a:prstGeom prst="roundRect">
            <a:avLst/>
          </a:prstGeom>
          <a:solidFill>
            <a:srgbClr val="00A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lvl="1">
              <a:buNone/>
            </a:pPr>
            <a:r>
              <a:rPr lang="en-US" sz="2800" dirty="0">
                <a:latin typeface="Palatino Linotype" pitchFamily="18" charset="0"/>
              </a:rPr>
              <a:t>Check serving sizes.</a:t>
            </a:r>
          </a:p>
        </p:txBody>
      </p:sp>
      <p:sp>
        <p:nvSpPr>
          <p:cNvPr id="5" name="Rounded Rectangle 4"/>
          <p:cNvSpPr/>
          <p:nvPr/>
        </p:nvSpPr>
        <p:spPr>
          <a:xfrm>
            <a:off x="4191000" y="2590800"/>
            <a:ext cx="4572000" cy="12192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lvl="1">
              <a:buNone/>
            </a:pPr>
            <a:r>
              <a:rPr lang="en-US" sz="2800" dirty="0">
                <a:solidFill>
                  <a:schemeClr val="tx1"/>
                </a:solidFill>
                <a:latin typeface="Palatino Linotype" pitchFamily="18" charset="0"/>
              </a:rPr>
              <a:t>Limit these numbers.</a:t>
            </a:r>
          </a:p>
        </p:txBody>
      </p:sp>
      <p:sp>
        <p:nvSpPr>
          <p:cNvPr id="6" name="Rounded Rectangle 5"/>
          <p:cNvSpPr/>
          <p:nvPr/>
        </p:nvSpPr>
        <p:spPr>
          <a:xfrm>
            <a:off x="4191000" y="4060209"/>
            <a:ext cx="4572000" cy="1219200"/>
          </a:xfrm>
          <a:prstGeom prst="roundRect">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lvl="1">
              <a:buNone/>
            </a:pPr>
            <a:r>
              <a:rPr lang="en-US" sz="2800" dirty="0">
                <a:latin typeface="Palatino Linotype" pitchFamily="18" charset="0"/>
              </a:rPr>
              <a:t>Get enough.</a:t>
            </a:r>
          </a:p>
        </p:txBody>
      </p:sp>
      <p:sp>
        <p:nvSpPr>
          <p:cNvPr id="8" name="Left Arrow 7"/>
          <p:cNvSpPr/>
          <p:nvPr/>
        </p:nvSpPr>
        <p:spPr>
          <a:xfrm>
            <a:off x="3352800" y="1524000"/>
            <a:ext cx="762000" cy="304800"/>
          </a:xfrm>
          <a:prstGeom prst="leftArrow">
            <a:avLst/>
          </a:prstGeom>
          <a:solidFill>
            <a:srgbClr val="2E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Left Arrow 8"/>
          <p:cNvSpPr/>
          <p:nvPr/>
        </p:nvSpPr>
        <p:spPr>
          <a:xfrm>
            <a:off x="3352800" y="2857500"/>
            <a:ext cx="762000" cy="304800"/>
          </a:xfrm>
          <a:prstGeom prst="leftArrow">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Left Arrow 9"/>
          <p:cNvSpPr/>
          <p:nvPr/>
        </p:nvSpPr>
        <p:spPr>
          <a:xfrm>
            <a:off x="3390331" y="4000500"/>
            <a:ext cx="762000" cy="304800"/>
          </a:xfrm>
          <a:prstGeom prst="leftArrow">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Left Arrow 10"/>
          <p:cNvSpPr/>
          <p:nvPr/>
        </p:nvSpPr>
        <p:spPr>
          <a:xfrm>
            <a:off x="3352800" y="5143500"/>
            <a:ext cx="762000" cy="304800"/>
          </a:xfrm>
          <a:prstGeom prst="leftArrow">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Left Arrow 11"/>
          <p:cNvSpPr/>
          <p:nvPr/>
        </p:nvSpPr>
        <p:spPr>
          <a:xfrm>
            <a:off x="3352800" y="4648200"/>
            <a:ext cx="762000" cy="304800"/>
          </a:xfrm>
          <a:prstGeom prst="leftArrow">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endParaRPr>
          </a:p>
        </p:txBody>
      </p:sp>
      <p:sp>
        <p:nvSpPr>
          <p:cNvPr id="16" name="TextBox 15"/>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3</a:t>
            </a:r>
          </a:p>
        </p:txBody>
      </p:sp>
      <p:pic>
        <p:nvPicPr>
          <p:cNvPr id="13" name="Picture 12"/>
          <p:cNvPicPr/>
          <p:nvPr/>
        </p:nvPicPr>
        <p:blipFill>
          <a:blip r:embed="rId3">
            <a:extLst>
              <a:ext uri="{28A0092B-C50C-407E-A947-70E740481C1C}">
                <a14:useLocalDpi xmlns:a14="http://schemas.microsoft.com/office/drawing/2010/main" val="0"/>
              </a:ext>
            </a:extLst>
          </a:blip>
          <a:srcRect/>
          <a:stretch/>
        </p:blipFill>
        <p:spPr>
          <a:xfrm>
            <a:off x="429904" y="993213"/>
            <a:ext cx="2618740" cy="525257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766425"/>
            <a:ext cx="3575422" cy="4643775"/>
          </a:xfrm>
          <a:prstGeom prst="rect">
            <a:avLst/>
          </a:prstGeom>
        </p:spPr>
      </p:pic>
      <p:sp>
        <p:nvSpPr>
          <p:cNvPr id="8" name="Isosceles Triangle 7"/>
          <p:cNvSpPr/>
          <p:nvPr/>
        </p:nvSpPr>
        <p:spPr>
          <a:xfrm rot="5400000">
            <a:off x="228600" y="1371600"/>
            <a:ext cx="2362200" cy="28194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3"/>
          <p:cNvSpPr txBox="1">
            <a:spLocks/>
          </p:cNvSpPr>
          <p:nvPr/>
        </p:nvSpPr>
        <p:spPr>
          <a:xfrm>
            <a:off x="304800" y="2438400"/>
            <a:ext cx="2057400" cy="762000"/>
          </a:xfrm>
          <a:prstGeom prst="rect">
            <a:avLst/>
          </a:prstGeom>
        </p:spPr>
        <p:txBody>
          <a:bodyPr vert="horz" lIns="91440" tIns="45720" rIns="91440" bIns="45720" rtlCol="0" anchor="ctr">
            <a:normAutofit fontScale="6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rPr>
              <a:t>Pages 4 – 5</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945175"/>
            <a:ext cx="3271786" cy="4465025"/>
          </a:xfrm>
          <a:prstGeom prst="rect">
            <a:avLst/>
          </a:prstGeom>
        </p:spPr>
      </p:pic>
      <p:sp>
        <p:nvSpPr>
          <p:cNvPr id="4" name="Rectangle 3"/>
          <p:cNvSpPr/>
          <p:nvPr/>
        </p:nvSpPr>
        <p:spPr>
          <a:xfrm>
            <a:off x="2590800" y="766425"/>
            <a:ext cx="6400800" cy="46437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702438"/>
            <a:ext cx="4460076" cy="5622162"/>
          </a:xfrm>
          <a:prstGeom prst="rect">
            <a:avLst/>
          </a:prstGeom>
        </p:spPr>
      </p:pic>
      <p:sp>
        <p:nvSpPr>
          <p:cNvPr id="5" name="Title 4"/>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It’s all in your hands …</a:t>
            </a:r>
          </a:p>
        </p:txBody>
      </p:sp>
      <p:sp>
        <p:nvSpPr>
          <p:cNvPr id="4" name="Content Placeholder 3"/>
          <p:cNvSpPr>
            <a:spLocks noGrp="1"/>
          </p:cNvSpPr>
          <p:nvPr>
            <p:ph idx="1"/>
          </p:nvPr>
        </p:nvSpPr>
        <p:spPr>
          <a:xfrm>
            <a:off x="457200" y="1600200"/>
            <a:ext cx="3200400" cy="4525963"/>
          </a:xfrm>
        </p:spPr>
        <p:txBody>
          <a:bodyPr>
            <a:normAutofit/>
          </a:bodyPr>
          <a:lstStyle/>
          <a:p>
            <a:pPr>
              <a:buClr>
                <a:srgbClr val="31B56A"/>
              </a:buClr>
              <a:buSzPct val="80000"/>
              <a:buFont typeface="Wingdings 2" panose="05020102010507070707" pitchFamily="18" charset="2"/>
              <a:buChar char="â"/>
            </a:pPr>
            <a:r>
              <a:rPr lang="en-US" sz="2800" dirty="0">
                <a:latin typeface="Palatino Linotype" pitchFamily="18" charset="0"/>
              </a:rPr>
              <a:t>Estimate your serving size using this hand symbol chart.</a:t>
            </a:r>
          </a:p>
          <a:p>
            <a:pPr>
              <a:buSzPct val="80000"/>
            </a:pPr>
            <a:endParaRPr lang="en-US" sz="2800" dirty="0">
              <a:latin typeface="Palatino Linotype" pitchFamily="18" charset="0"/>
            </a:endParaRP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4 &amp; 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722" y="228600"/>
            <a:ext cx="4853835" cy="6118517"/>
          </a:xfrm>
          <a:prstGeom prst="rect">
            <a:avLst/>
          </a:prstGeom>
        </p:spPr>
      </p:pic>
      <p:sp>
        <p:nvSpPr>
          <p:cNvPr id="2" name="Title 1"/>
          <p:cNvSpPr>
            <a:spLocks noGrp="1"/>
          </p:cNvSpPr>
          <p:nvPr>
            <p:ph type="title"/>
          </p:nvPr>
        </p:nvSpPr>
        <p:spPr/>
        <p:txBody>
          <a:bodyPr>
            <a:normAutofit/>
          </a:bodyPr>
          <a:lstStyle/>
          <a:p>
            <a:r>
              <a:rPr lang="en-US" dirty="0">
                <a:solidFill>
                  <a:srgbClr val="00AEED"/>
                </a:solidFill>
                <a:latin typeface="Arial" panose="020B0604020202020204" pitchFamily="34" charset="0"/>
                <a:cs typeface="Arial" panose="020B0604020202020204" pitchFamily="34" charset="0"/>
              </a:rPr>
              <a:t>Instructions</a:t>
            </a:r>
          </a:p>
        </p:txBody>
      </p:sp>
      <p:sp>
        <p:nvSpPr>
          <p:cNvPr id="5" name="Content Placeholder 4"/>
          <p:cNvSpPr>
            <a:spLocks noGrp="1"/>
          </p:cNvSpPr>
          <p:nvPr>
            <p:ph idx="1"/>
          </p:nvPr>
        </p:nvSpPr>
        <p:spPr>
          <a:xfrm>
            <a:off x="457200" y="1600201"/>
            <a:ext cx="3200400" cy="3657599"/>
          </a:xfrm>
        </p:spPr>
        <p:txBody>
          <a:bodyPr>
            <a:normAutofit lnSpcReduction="10000"/>
          </a:bodyPr>
          <a:lstStyle/>
          <a:p>
            <a:pPr>
              <a:spcBef>
                <a:spcPts val="0"/>
              </a:spcBef>
              <a:buClr>
                <a:srgbClr val="31B56A"/>
              </a:buClr>
              <a:buSzPct val="80000"/>
              <a:buFont typeface="Wingdings 2" panose="05020102010507070707" pitchFamily="18" charset="2"/>
              <a:buChar char="â"/>
            </a:pPr>
            <a:r>
              <a:rPr lang="en-US" sz="2400" dirty="0">
                <a:latin typeface="Palatino Linotype" pitchFamily="18" charset="0"/>
              </a:rPr>
              <a:t>Mark how much food you ate and drank for meals and snacks yesterday. </a:t>
            </a:r>
          </a:p>
          <a:p>
            <a:pPr>
              <a:spcBef>
                <a:spcPts val="0"/>
              </a:spcBef>
              <a:buClr>
                <a:srgbClr val="31B56A"/>
              </a:buClr>
              <a:buSzPct val="80000"/>
              <a:buFont typeface="Wingdings 2" panose="05020102010507070707" pitchFamily="18" charset="2"/>
              <a:buChar char="â"/>
            </a:pPr>
            <a:endParaRPr lang="en-US" sz="2400" dirty="0">
              <a:latin typeface="Palatino Linotype" pitchFamily="18" charset="0"/>
            </a:endParaRPr>
          </a:p>
          <a:p>
            <a:pPr>
              <a:spcBef>
                <a:spcPts val="0"/>
              </a:spcBef>
              <a:buClr>
                <a:srgbClr val="31B56A"/>
              </a:buClr>
              <a:buSzPct val="80000"/>
              <a:buFont typeface="Wingdings 2" panose="05020102010507070707" pitchFamily="18" charset="2"/>
              <a:buChar char="â"/>
            </a:pPr>
            <a:r>
              <a:rPr lang="en-US" sz="2400" dirty="0">
                <a:latin typeface="Palatino Linotype" pitchFamily="18" charset="0"/>
              </a:rPr>
              <a:t>Write the total for each food group at the bottom of each column.</a:t>
            </a:r>
          </a:p>
          <a:p>
            <a:pPr>
              <a:buFont typeface="Wingdings 2" panose="05020102010507070707" pitchFamily="18" charset="2"/>
              <a:buChar char="â"/>
            </a:pPr>
            <a:endParaRPr lang="en-US" dirty="0"/>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4 &amp; 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What small step will you make?</a:t>
            </a:r>
          </a:p>
        </p:txBody>
      </p:sp>
      <p:sp>
        <p:nvSpPr>
          <p:cNvPr id="3" name="Content Placeholder 2"/>
          <p:cNvSpPr>
            <a:spLocks noGrp="1"/>
          </p:cNvSpPr>
          <p:nvPr>
            <p:ph idx="1"/>
          </p:nvPr>
        </p:nvSpPr>
        <p:spPr>
          <a:xfrm>
            <a:off x="609600" y="1447800"/>
            <a:ext cx="8229600" cy="1249167"/>
          </a:xfrm>
        </p:spPr>
        <p:txBody>
          <a:bodyPr>
            <a:normAutofit/>
          </a:bodyPr>
          <a:lstStyle/>
          <a:p>
            <a:pPr>
              <a:buClr>
                <a:srgbClr val="31B56A"/>
              </a:buClr>
              <a:buSzPct val="80000"/>
              <a:buFont typeface="Wingdings 2" panose="05020102010507070707" pitchFamily="18" charset="2"/>
              <a:buChar char="â"/>
            </a:pPr>
            <a:r>
              <a:rPr lang="en-US" sz="2400" dirty="0">
                <a:latin typeface="Palatino Linotype" pitchFamily="18" charset="0"/>
              </a:rPr>
              <a:t>After completing your chart and adding up your totals, write an idea for a small step you can make.</a:t>
            </a:r>
          </a:p>
          <a:p>
            <a:pPr>
              <a:buSzPct val="80000"/>
            </a:pPr>
            <a:endParaRPr lang="en-US" sz="2400" dirty="0">
              <a:latin typeface="Palatino Linotype" pitchFamily="18" charset="0"/>
            </a:endParaRP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4 &amp; 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50" y="2438400"/>
            <a:ext cx="7004050" cy="383844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rPr>
              <a:t>Page 6</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75364" y="423194"/>
            <a:ext cx="4378036" cy="5672806"/>
          </a:xfrm>
          <a:prstGeom prst="rect">
            <a:avLst/>
          </a:prstGeom>
          <a:ln>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Boost your heart rate</a:t>
            </a: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219200"/>
            <a:ext cx="7543800" cy="437029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80822" y="1524000"/>
            <a:ext cx="5105400" cy="1143000"/>
          </a:xfrm>
          <a:prstGeom prst="roundRect">
            <a:avLst/>
          </a:prstGeom>
          <a:solidFill>
            <a:srgbClr val="49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15362" name="Rectangle 2"/>
          <p:cNvSpPr>
            <a:spLocks noGrp="1" noChangeArrowheads="1"/>
          </p:cNvSpPr>
          <p:nvPr>
            <p:ph type="title"/>
          </p:nvPr>
        </p:nvSpPr>
        <p:spPr/>
        <p:txBody>
          <a:bodyPr>
            <a:normAutofit/>
          </a:bodyPr>
          <a:lstStyle/>
          <a:p>
            <a:pPr eaLnBrk="1" hangingPunct="1"/>
            <a:r>
              <a:rPr lang="en-US" sz="3600" dirty="0">
                <a:solidFill>
                  <a:srgbClr val="00AEED"/>
                </a:solidFill>
                <a:latin typeface="Arial" panose="020B0604020202020204" pitchFamily="34" charset="0"/>
                <a:cs typeface="Arial" panose="020B0604020202020204" pitchFamily="34" charset="0"/>
              </a:rPr>
              <a:t>Boost Your Heart Rate With Intensity</a:t>
            </a:r>
          </a:p>
        </p:txBody>
      </p:sp>
      <p:sp>
        <p:nvSpPr>
          <p:cNvPr id="15363" name="AutoShape 4"/>
          <p:cNvSpPr>
            <a:spLocks noChangeArrowheads="1"/>
          </p:cNvSpPr>
          <p:nvPr/>
        </p:nvSpPr>
        <p:spPr bwMode="auto">
          <a:xfrm>
            <a:off x="457200" y="1600795"/>
            <a:ext cx="2895023" cy="989708"/>
          </a:xfrm>
          <a:prstGeom prst="rightArrow">
            <a:avLst>
              <a:gd name="adj1" fmla="val 50000"/>
              <a:gd name="adj2" fmla="val 75413"/>
            </a:avLst>
          </a:prstGeom>
          <a:solidFill>
            <a:srgbClr val="49A942"/>
          </a:solidFill>
          <a:ln w="9525" algn="ctr">
            <a:noFill/>
            <a:miter lim="800000"/>
            <a:headEnd/>
            <a:tailEnd/>
          </a:ln>
        </p:spPr>
        <p:txBody>
          <a:bodyPr wrap="none" lIns="91433" tIns="45717" rIns="91433" bIns="45717" anchor="ctr"/>
          <a:lstStyle/>
          <a:p>
            <a:pPr algn="ctr" defTabSz="913805"/>
            <a:r>
              <a:rPr lang="en-US" sz="2400" b="1" dirty="0">
                <a:solidFill>
                  <a:schemeClr val="bg1"/>
                </a:solidFill>
                <a:latin typeface="ITC Officina Sans Bold" charset="0"/>
              </a:rPr>
              <a:t>Easy</a:t>
            </a:r>
          </a:p>
        </p:txBody>
      </p:sp>
      <p:sp>
        <p:nvSpPr>
          <p:cNvPr id="15364" name="AutoShape 5"/>
          <p:cNvSpPr>
            <a:spLocks noChangeArrowheads="1"/>
          </p:cNvSpPr>
          <p:nvPr/>
        </p:nvSpPr>
        <p:spPr bwMode="auto">
          <a:xfrm>
            <a:off x="457200" y="2971503"/>
            <a:ext cx="2895023" cy="991195"/>
          </a:xfrm>
          <a:prstGeom prst="rightArrow">
            <a:avLst>
              <a:gd name="adj1" fmla="val 50000"/>
              <a:gd name="adj2" fmla="val 75300"/>
            </a:avLst>
          </a:prstGeom>
          <a:solidFill>
            <a:srgbClr val="FFD24F"/>
          </a:solidFill>
          <a:ln w="9525" algn="ctr">
            <a:noFill/>
            <a:miter lim="800000"/>
            <a:headEnd/>
            <a:tailEnd/>
          </a:ln>
        </p:spPr>
        <p:txBody>
          <a:bodyPr wrap="none" lIns="91433" tIns="45717" rIns="91433" bIns="45717" anchor="ctr"/>
          <a:lstStyle/>
          <a:p>
            <a:pPr algn="ctr" defTabSz="913805"/>
            <a:r>
              <a:rPr lang="en-US" sz="2400" b="1" dirty="0">
                <a:solidFill>
                  <a:schemeClr val="bg1"/>
                </a:solidFill>
                <a:latin typeface="ITC Officina Sans Bold" charset="0"/>
              </a:rPr>
              <a:t>  </a:t>
            </a:r>
            <a:r>
              <a:rPr lang="en-US" sz="2400" b="1" dirty="0">
                <a:latin typeface="ITC Officina Sans Bold" charset="0"/>
              </a:rPr>
              <a:t>Moderate</a:t>
            </a:r>
          </a:p>
        </p:txBody>
      </p:sp>
      <p:sp>
        <p:nvSpPr>
          <p:cNvPr id="15365" name="AutoShape 6"/>
          <p:cNvSpPr>
            <a:spLocks noChangeArrowheads="1"/>
          </p:cNvSpPr>
          <p:nvPr/>
        </p:nvSpPr>
        <p:spPr bwMode="auto">
          <a:xfrm>
            <a:off x="457200" y="4343698"/>
            <a:ext cx="2895023" cy="989707"/>
          </a:xfrm>
          <a:prstGeom prst="rightArrow">
            <a:avLst>
              <a:gd name="adj1" fmla="val 50000"/>
              <a:gd name="adj2" fmla="val 75414"/>
            </a:avLst>
          </a:prstGeom>
          <a:solidFill>
            <a:srgbClr val="B32317"/>
          </a:solidFill>
          <a:ln w="9525" algn="ctr">
            <a:solidFill>
              <a:srgbClr val="CC0000"/>
            </a:solidFill>
            <a:miter lim="800000"/>
            <a:headEnd/>
            <a:tailEnd/>
          </a:ln>
        </p:spPr>
        <p:txBody>
          <a:bodyPr wrap="none" lIns="91433" tIns="45717" rIns="91433" bIns="45717" anchor="ctr"/>
          <a:lstStyle/>
          <a:p>
            <a:pPr algn="ctr" defTabSz="913805"/>
            <a:r>
              <a:rPr lang="en-US" sz="2400" dirty="0">
                <a:solidFill>
                  <a:schemeClr val="bg1"/>
                </a:solidFill>
                <a:latin typeface="Palatino Linotype" panose="02040502050505030304" pitchFamily="18" charset="0"/>
              </a:rPr>
              <a:t>  </a:t>
            </a:r>
            <a:r>
              <a:rPr lang="en-US" sz="2400" b="1" dirty="0">
                <a:solidFill>
                  <a:schemeClr val="bg1"/>
                </a:solidFill>
                <a:latin typeface="ITC Officina Sans Bold" charset="0"/>
              </a:rPr>
              <a:t>Challenging</a:t>
            </a:r>
          </a:p>
        </p:txBody>
      </p:sp>
      <p:sp>
        <p:nvSpPr>
          <p:cNvPr id="8" name="Rounded Rectangle 7"/>
          <p:cNvSpPr/>
          <p:nvPr/>
        </p:nvSpPr>
        <p:spPr>
          <a:xfrm>
            <a:off x="3580822" y="2895600"/>
            <a:ext cx="5105400" cy="11430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9" name="Rounded Rectangle 8"/>
          <p:cNvSpPr/>
          <p:nvPr/>
        </p:nvSpPr>
        <p:spPr>
          <a:xfrm>
            <a:off x="3580822" y="4267200"/>
            <a:ext cx="5105400" cy="1143000"/>
          </a:xfrm>
          <a:prstGeom prst="roundRect">
            <a:avLst/>
          </a:prstGeom>
          <a:solidFill>
            <a:srgbClr val="B32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15366" name="Text Box 7"/>
          <p:cNvSpPr txBox="1">
            <a:spLocks noChangeArrowheads="1"/>
          </p:cNvSpPr>
          <p:nvPr/>
        </p:nvSpPr>
        <p:spPr bwMode="auto">
          <a:xfrm>
            <a:off x="3656734" y="1676400"/>
            <a:ext cx="4343688" cy="3584847"/>
          </a:xfrm>
          <a:prstGeom prst="rect">
            <a:avLst/>
          </a:prstGeom>
          <a:noFill/>
          <a:ln w="9525" algn="ctr">
            <a:noFill/>
            <a:miter lim="800000"/>
            <a:headEnd/>
            <a:tailEnd/>
          </a:ln>
        </p:spPr>
        <p:txBody>
          <a:bodyPr wrap="square" lIns="91433" tIns="45717" rIns="91433" bIns="45717">
            <a:spAutoFit/>
          </a:bodyPr>
          <a:lstStyle/>
          <a:p>
            <a:pPr defTabSz="913805"/>
            <a:r>
              <a:rPr lang="en-US" sz="2400" dirty="0">
                <a:solidFill>
                  <a:schemeClr val="bg1"/>
                </a:solidFill>
                <a:latin typeface="Palatino Linotype" pitchFamily="18" charset="0"/>
              </a:rPr>
              <a:t>Can talk normally</a:t>
            </a:r>
            <a:br>
              <a:rPr lang="en-US" sz="2400" dirty="0">
                <a:solidFill>
                  <a:schemeClr val="bg1"/>
                </a:solidFill>
                <a:latin typeface="Palatino Linotype" pitchFamily="18" charset="0"/>
              </a:rPr>
            </a:br>
            <a:r>
              <a:rPr lang="en-US" sz="2400" dirty="0">
                <a:solidFill>
                  <a:schemeClr val="bg1"/>
                </a:solidFill>
                <a:latin typeface="Palatino Linotype" pitchFamily="18" charset="0"/>
              </a:rPr>
              <a:t>(e.g., slow walking)</a:t>
            </a:r>
          </a:p>
          <a:p>
            <a:pPr defTabSz="913805"/>
            <a:endParaRPr lang="en-US" sz="2400" dirty="0">
              <a:latin typeface="Palatino Linotype" pitchFamily="18" charset="0"/>
            </a:endParaRPr>
          </a:p>
          <a:p>
            <a:pPr defTabSz="913805"/>
            <a:endParaRPr lang="en-US" dirty="0">
              <a:latin typeface="Palatino Linotype" pitchFamily="18" charset="0"/>
            </a:endParaRPr>
          </a:p>
          <a:p>
            <a:pPr defTabSz="913805"/>
            <a:r>
              <a:rPr lang="en-US" sz="2400" dirty="0">
                <a:latin typeface="Palatino Linotype" pitchFamily="18" charset="0"/>
              </a:rPr>
              <a:t>Heart pumping faster, a little hard to talk (e.g., fast walking)</a:t>
            </a:r>
          </a:p>
          <a:p>
            <a:pPr defTabSz="913805"/>
            <a:endParaRPr lang="en-US" sz="2400" dirty="0">
              <a:latin typeface="Palatino Linotype" pitchFamily="18" charset="0"/>
            </a:endParaRPr>
          </a:p>
          <a:p>
            <a:pPr defTabSz="913805"/>
            <a:endParaRPr lang="en-US" dirty="0">
              <a:latin typeface="Palatino Linotype" pitchFamily="18" charset="0"/>
            </a:endParaRPr>
          </a:p>
          <a:p>
            <a:pPr defTabSz="913805"/>
            <a:r>
              <a:rPr lang="en-US" sz="2400" dirty="0">
                <a:solidFill>
                  <a:schemeClr val="bg1"/>
                </a:solidFill>
                <a:latin typeface="Palatino Linotype" pitchFamily="18" charset="0"/>
              </a:rPr>
              <a:t>Heart pumping very fast and difficult to talk (e.g., running)</a:t>
            </a:r>
          </a:p>
        </p:txBody>
      </p:sp>
      <p:sp>
        <p:nvSpPr>
          <p:cNvPr id="13" name="TextBox 12"/>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rPr>
              <a:t>Cover</a:t>
            </a: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Cover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7600" y="395740"/>
            <a:ext cx="4394122" cy="5693413"/>
          </a:xfrm>
          <a:prstGeom prst="rect">
            <a:avLst/>
          </a:prstGeom>
          <a:ln w="28575">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61" y="1219200"/>
            <a:ext cx="8223739" cy="4648200"/>
          </a:xfrm>
          <a:prstGeom prst="rect">
            <a:avLst/>
          </a:prstGeom>
        </p:spPr>
      </p:pic>
      <p:sp>
        <p:nvSpPr>
          <p:cNvPr id="16386" name="Rectangle 2"/>
          <p:cNvSpPr>
            <a:spLocks noGrp="1" noChangeArrowheads="1"/>
          </p:cNvSpPr>
          <p:nvPr>
            <p:ph type="title"/>
          </p:nvPr>
        </p:nvSpPr>
        <p:spPr/>
        <p:txBody>
          <a:bodyPr>
            <a:normAutofit/>
          </a:bodyPr>
          <a:lstStyle/>
          <a:p>
            <a:pPr eaLnBrk="1" hangingPunct="1"/>
            <a:r>
              <a:rPr lang="en-US" dirty="0">
                <a:solidFill>
                  <a:srgbClr val="00AEED"/>
                </a:solidFill>
                <a:latin typeface="Arial" panose="020B0604020202020204" pitchFamily="34" charset="0"/>
                <a:cs typeface="Arial" panose="020B0604020202020204" pitchFamily="34" charset="0"/>
              </a:rPr>
              <a:t>Build Muscle</a:t>
            </a:r>
          </a:p>
        </p:txBody>
      </p:sp>
      <p:sp>
        <p:nvSpPr>
          <p:cNvPr id="7" name="Rounded Rectangle 6"/>
          <p:cNvSpPr/>
          <p:nvPr/>
        </p:nvSpPr>
        <p:spPr>
          <a:xfrm>
            <a:off x="4038600" y="3962400"/>
            <a:ext cx="3429000" cy="16002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805"/>
            <a:r>
              <a:rPr lang="en-US" sz="2000" b="1" u="sng" dirty="0">
                <a:solidFill>
                  <a:schemeClr val="tx1"/>
                </a:solidFill>
                <a:latin typeface="Palatino Linotype" pitchFamily="18" charset="0"/>
              </a:rPr>
              <a:t>Fact:</a:t>
            </a:r>
            <a:r>
              <a:rPr lang="en-US" sz="2000" dirty="0">
                <a:solidFill>
                  <a:schemeClr val="tx1"/>
                </a:solidFill>
                <a:latin typeface="Palatino Linotype" pitchFamily="18" charset="0"/>
              </a:rPr>
              <a:t> Strength training improves focus and concentration, which may result in better grades. </a:t>
            </a:r>
          </a:p>
        </p:txBody>
      </p:sp>
      <p:sp>
        <p:nvSpPr>
          <p:cNvPr id="11" name="TextBox 10"/>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73426"/>
            <a:ext cx="8077200" cy="4565374"/>
          </a:xfrm>
          <a:prstGeom prst="rect">
            <a:avLst/>
          </a:prstGeom>
        </p:spPr>
      </p:pic>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Build Bones</a:t>
            </a:r>
          </a:p>
        </p:txBody>
      </p:sp>
      <p:sp>
        <p:nvSpPr>
          <p:cNvPr id="4" name="Rounded Rectangle 3"/>
          <p:cNvSpPr/>
          <p:nvPr/>
        </p:nvSpPr>
        <p:spPr>
          <a:xfrm>
            <a:off x="4953000" y="4038600"/>
            <a:ext cx="3429000" cy="16764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Palatino Linotype" pitchFamily="18" charset="0"/>
              </a:rPr>
              <a:t>Mix and match 3 servings of Dairy foods every day to build bones during your </a:t>
            </a:r>
          </a:p>
          <a:p>
            <a:pPr algn="ctr"/>
            <a:r>
              <a:rPr lang="en-US" dirty="0">
                <a:solidFill>
                  <a:schemeClr val="tx1"/>
                </a:solidFill>
                <a:latin typeface="Palatino Linotype" pitchFamily="18" charset="0"/>
              </a:rPr>
              <a:t>teen years. </a:t>
            </a:r>
          </a:p>
        </p:txBody>
      </p:sp>
      <p:pic>
        <p:nvPicPr>
          <p:cNvPr id="7" name="Picture 6" descr="457171_Glass of Milk.tif"/>
          <p:cNvPicPr>
            <a:picLocks noChangeAspect="1"/>
          </p:cNvPicPr>
          <p:nvPr/>
        </p:nvPicPr>
        <p:blipFill>
          <a:blip r:embed="rId4" cstate="print"/>
          <a:stretch>
            <a:fillRect/>
          </a:stretch>
        </p:blipFill>
        <p:spPr>
          <a:xfrm>
            <a:off x="3429000" y="3657600"/>
            <a:ext cx="1897924" cy="2514600"/>
          </a:xfrm>
          <a:prstGeom prst="rect">
            <a:avLst/>
          </a:prstGeom>
        </p:spPr>
      </p:pic>
      <p:sp>
        <p:nvSpPr>
          <p:cNvPr id="11" name="TextBox 10"/>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Why be physically active?</a:t>
            </a:r>
          </a:p>
        </p:txBody>
      </p:sp>
      <p:sp>
        <p:nvSpPr>
          <p:cNvPr id="5" name="Rounded Rectangle 4"/>
          <p:cNvSpPr/>
          <p:nvPr/>
        </p:nvSpPr>
        <p:spPr>
          <a:xfrm>
            <a:off x="381000" y="3733800"/>
            <a:ext cx="1981200" cy="19812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dirty="0">
                <a:solidFill>
                  <a:schemeClr val="tx1"/>
                </a:solidFill>
                <a:latin typeface="Palatino Linotype" pitchFamily="18" charset="0"/>
              </a:rPr>
              <a:t>What will motivate </a:t>
            </a:r>
          </a:p>
          <a:p>
            <a:pPr algn="ctr">
              <a:buNone/>
            </a:pPr>
            <a:r>
              <a:rPr lang="en-US" sz="2400" dirty="0">
                <a:solidFill>
                  <a:schemeClr val="tx1"/>
                </a:solidFill>
                <a:latin typeface="Palatino Linotype" pitchFamily="18" charset="0"/>
              </a:rPr>
              <a:t>you?</a:t>
            </a:r>
          </a:p>
        </p:txBody>
      </p:sp>
      <p:pic>
        <p:nvPicPr>
          <p:cNvPr id="8" name="Picture 7" descr="pg6_chart.jpg"/>
          <p:cNvPicPr>
            <a:picLocks noChangeAspect="1"/>
          </p:cNvPicPr>
          <p:nvPr/>
        </p:nvPicPr>
        <p:blipFill>
          <a:blip r:embed="rId3" cstate="print"/>
          <a:stretch>
            <a:fillRect/>
          </a:stretch>
        </p:blipFill>
        <p:spPr>
          <a:xfrm>
            <a:off x="2590800" y="990600"/>
            <a:ext cx="6540951" cy="4876800"/>
          </a:xfrm>
          <a:prstGeom prst="rect">
            <a:avLst/>
          </a:prstGeom>
        </p:spPr>
      </p:pic>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rPr>
              <a:t>Page 7</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14489" y="228600"/>
            <a:ext cx="4646670" cy="6019800"/>
          </a:xfrm>
          <a:prstGeom prst="rect">
            <a:avLst/>
          </a:prstGeom>
          <a:ln>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47800"/>
            <a:ext cx="6781800" cy="4904695"/>
          </a:xfrm>
          <a:prstGeom prst="rect">
            <a:avLst/>
          </a:prstGeom>
        </p:spPr>
      </p:pic>
      <p:sp>
        <p:nvSpPr>
          <p:cNvPr id="2" name="Title 1"/>
          <p:cNvSpPr>
            <a:spLocks noGrp="1"/>
          </p:cNvSpPr>
          <p:nvPr>
            <p:ph type="title"/>
          </p:nvPr>
        </p:nvSpPr>
        <p:spPr/>
        <p:txBody>
          <a:bodyPr>
            <a:noAutofit/>
          </a:bodyPr>
          <a:lstStyle/>
          <a:p>
            <a:r>
              <a:rPr lang="en-US" dirty="0">
                <a:solidFill>
                  <a:srgbClr val="00AEED"/>
                </a:solidFill>
                <a:latin typeface="Arial" panose="020B0604020202020204" pitchFamily="34" charset="0"/>
                <a:cs typeface="Arial" panose="020B0604020202020204" pitchFamily="34" charset="0"/>
              </a:rPr>
              <a:t>Are you getting enough </a:t>
            </a:r>
            <a:br>
              <a:rPr lang="en-US" dirty="0">
                <a:solidFill>
                  <a:srgbClr val="00AEED"/>
                </a:solidFill>
                <a:latin typeface="Arial" panose="020B0604020202020204" pitchFamily="34" charset="0"/>
                <a:cs typeface="Arial" panose="020B0604020202020204" pitchFamily="34" charset="0"/>
              </a:rPr>
            </a:br>
            <a:r>
              <a:rPr lang="en-US" dirty="0">
                <a:solidFill>
                  <a:srgbClr val="00AEED"/>
                </a:solidFill>
                <a:latin typeface="Arial" panose="020B0604020202020204" pitchFamily="34" charset="0"/>
                <a:cs typeface="Arial" panose="020B0604020202020204" pitchFamily="34" charset="0"/>
              </a:rPr>
              <a:t>physical activity?</a:t>
            </a: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7</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973" y="5776947"/>
            <a:ext cx="568827" cy="47145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AEED"/>
                </a:solidFill>
                <a:latin typeface="Arial" panose="020B0604020202020204" pitchFamily="34" charset="0"/>
                <a:cs typeface="Arial" panose="020B0604020202020204" pitchFamily="34" charset="0"/>
              </a:rPr>
              <a:t>How will you increase your activity?</a:t>
            </a:r>
          </a:p>
        </p:txBody>
      </p:sp>
      <p:pic>
        <p:nvPicPr>
          <p:cNvPr id="8" name="Picture 7" descr="pg7_bottom-better.jpg"/>
          <p:cNvPicPr>
            <a:picLocks noChangeAspect="1"/>
          </p:cNvPicPr>
          <p:nvPr/>
        </p:nvPicPr>
        <p:blipFill>
          <a:blip r:embed="rId3" cstate="print"/>
          <a:stretch>
            <a:fillRect/>
          </a:stretch>
        </p:blipFill>
        <p:spPr>
          <a:xfrm>
            <a:off x="1447800" y="1371600"/>
            <a:ext cx="6210597" cy="4777063"/>
          </a:xfrm>
          <a:prstGeom prst="rect">
            <a:avLst/>
          </a:prstGeom>
        </p:spPr>
      </p:pic>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rPr>
              <a:t>Page 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54128" y="273627"/>
            <a:ext cx="4546872" cy="5891645"/>
          </a:xfrm>
          <a:prstGeom prst="rect">
            <a:avLst/>
          </a:prstGeom>
          <a:ln>
            <a:solidFill>
              <a:schemeClr val="tx1"/>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762000"/>
            <a:ext cx="4966138" cy="5562927"/>
          </a:xfrm>
          <a:prstGeom prst="rect">
            <a:avLst/>
          </a:prstGeom>
        </p:spPr>
      </p:pic>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Quick Snacks</a:t>
            </a: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632" y="683419"/>
            <a:ext cx="5805768" cy="5656049"/>
          </a:xfrm>
          <a:prstGeom prst="rect">
            <a:avLst/>
          </a:prstGeom>
        </p:spPr>
      </p:pic>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Tips for Eating Out</a:t>
            </a: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753857"/>
            <a:ext cx="5439335" cy="5646943"/>
          </a:xfrm>
          <a:prstGeom prst="rect">
            <a:avLst/>
          </a:prstGeom>
        </p:spPr>
      </p:pic>
      <p:sp>
        <p:nvSpPr>
          <p:cNvPr id="2" name="Title 1"/>
          <p:cNvSpPr>
            <a:spLocks noGrp="1"/>
          </p:cNvSpPr>
          <p:nvPr>
            <p:ph type="title"/>
          </p:nvPr>
        </p:nvSpPr>
        <p:spPr>
          <a:xfrm>
            <a:off x="381000" y="274638"/>
            <a:ext cx="8458200" cy="792162"/>
          </a:xfrm>
        </p:spPr>
        <p:txBody>
          <a:bodyPr>
            <a:normAutofit fontScale="90000"/>
          </a:bodyPr>
          <a:lstStyle/>
          <a:p>
            <a:r>
              <a:rPr lang="en-US" dirty="0">
                <a:solidFill>
                  <a:srgbClr val="00AEED"/>
                </a:solidFill>
                <a:latin typeface="Arial" panose="020B0604020202020204" pitchFamily="34" charset="0"/>
                <a:cs typeface="Arial" panose="020B0604020202020204" pitchFamily="34" charset="0"/>
              </a:rPr>
              <a:t>Go-To Foods: Make the nutritious choice</a:t>
            </a: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0" y="2438400"/>
            <a:ext cx="5181600" cy="8382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a:solidFill>
                  <a:schemeClr val="tx1"/>
                </a:solidFill>
                <a:latin typeface="Palatino Linotype" pitchFamily="18" charset="0"/>
              </a:rPr>
              <a:t>How does eating well make you feel?</a:t>
            </a:r>
          </a:p>
        </p:txBody>
      </p:sp>
      <p:sp>
        <p:nvSpPr>
          <p:cNvPr id="2" name="Title 1"/>
          <p:cNvSpPr>
            <a:spLocks noGrp="1"/>
          </p:cNvSpPr>
          <p:nvPr>
            <p:ph type="title"/>
          </p:nvPr>
        </p:nvSpPr>
        <p:spPr/>
        <p:txBody>
          <a:bodyPr>
            <a:normAutofit/>
          </a:bodyPr>
          <a:lstStyle/>
          <a:p>
            <a:r>
              <a:rPr lang="en-US" sz="4000" dirty="0">
                <a:solidFill>
                  <a:srgbClr val="00AEED"/>
                </a:solidFill>
                <a:latin typeface="Arial" panose="020B0604020202020204" pitchFamily="34" charset="0"/>
                <a:cs typeface="Arial" panose="020B0604020202020204" pitchFamily="34" charset="0"/>
              </a:rPr>
              <a:t>Group Discussion</a:t>
            </a:r>
          </a:p>
        </p:txBody>
      </p:sp>
      <p:sp>
        <p:nvSpPr>
          <p:cNvPr id="3" name="Content Placeholder 2"/>
          <p:cNvSpPr>
            <a:spLocks noGrp="1"/>
          </p:cNvSpPr>
          <p:nvPr>
            <p:ph type="subTitle" idx="4294967295"/>
          </p:nvPr>
        </p:nvSpPr>
        <p:spPr>
          <a:xfrm>
            <a:off x="0" y="1524000"/>
            <a:ext cx="6400800" cy="1066800"/>
          </a:xfrm>
          <a:solidFill>
            <a:srgbClr val="2EABE3"/>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lgn="ctr">
              <a:buNone/>
            </a:pPr>
            <a:r>
              <a:rPr lang="en-US" sz="2800" dirty="0">
                <a:latin typeface="Palatino Linotype" pitchFamily="18" charset="0"/>
              </a:rPr>
              <a:t>Eating well affects how you feel.</a:t>
            </a:r>
          </a:p>
        </p:txBody>
      </p:sp>
      <p:sp>
        <p:nvSpPr>
          <p:cNvPr id="5" name="Rectangle 4"/>
          <p:cNvSpPr/>
          <p:nvPr/>
        </p:nvSpPr>
        <p:spPr>
          <a:xfrm>
            <a:off x="6477000" y="1524000"/>
            <a:ext cx="19812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rPr>
              <a:t>FACT</a:t>
            </a:r>
          </a:p>
        </p:txBody>
      </p:sp>
      <p:sp>
        <p:nvSpPr>
          <p:cNvPr id="12" name="Rounded Rectangle 11"/>
          <p:cNvSpPr/>
          <p:nvPr/>
        </p:nvSpPr>
        <p:spPr>
          <a:xfrm>
            <a:off x="3810000" y="4724400"/>
            <a:ext cx="5181600" cy="92333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a:solidFill>
                  <a:schemeClr val="tx1"/>
                </a:solidFill>
                <a:latin typeface="Palatino Linotype" pitchFamily="18" charset="0"/>
              </a:rPr>
              <a:t>Name some foods from the food groups that you should eat most often.</a:t>
            </a:r>
          </a:p>
        </p:txBody>
      </p:sp>
      <p:sp>
        <p:nvSpPr>
          <p:cNvPr id="13" name="Content Placeholder 2"/>
          <p:cNvSpPr txBox="1">
            <a:spLocks/>
          </p:cNvSpPr>
          <p:nvPr/>
        </p:nvSpPr>
        <p:spPr>
          <a:xfrm>
            <a:off x="0" y="3657600"/>
            <a:ext cx="6400800" cy="1219200"/>
          </a:xfrm>
          <a:prstGeom prst="rect">
            <a:avLst/>
          </a:prstGeom>
          <a:solidFill>
            <a:srgbClr val="49A94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342900" lvl="0" indent="-342900" algn="ctr">
              <a:spcBef>
                <a:spcPct val="20000"/>
              </a:spcBef>
            </a:pPr>
            <a:r>
              <a:rPr lang="en-US" sz="2800" dirty="0">
                <a:latin typeface="Palatino Linotype" pitchFamily="18" charset="0"/>
              </a:rPr>
              <a:t>A healthy diet includes </a:t>
            </a:r>
            <a:br>
              <a:rPr lang="en-US" sz="2800" dirty="0">
                <a:latin typeface="Palatino Linotype" pitchFamily="18" charset="0"/>
              </a:rPr>
            </a:br>
            <a:r>
              <a:rPr lang="en-US" sz="2800" dirty="0">
                <a:latin typeface="Palatino Linotype" pitchFamily="18" charset="0"/>
              </a:rPr>
              <a:t>some extra foods</a:t>
            </a:r>
            <a:r>
              <a:rPr kumimoji="0" lang="en-US" sz="2800" b="0" i="0" u="none" strike="noStrike" kern="1200" cap="none" spc="0" normalizeH="0" baseline="0" noProof="0" dirty="0">
                <a:ln>
                  <a:noFill/>
                </a:ln>
                <a:solidFill>
                  <a:schemeClr val="lt1"/>
                </a:solidFill>
                <a:effectLst/>
                <a:uLnTx/>
                <a:uFillTx/>
                <a:latin typeface="Palatino Linotype" pitchFamily="18" charset="0"/>
              </a:rPr>
              <a:t>.</a:t>
            </a:r>
          </a:p>
        </p:txBody>
      </p:sp>
      <p:sp>
        <p:nvSpPr>
          <p:cNvPr id="14" name="Oval 13"/>
          <p:cNvSpPr/>
          <p:nvPr/>
        </p:nvSpPr>
        <p:spPr>
          <a:xfrm>
            <a:off x="152400" y="1295400"/>
            <a:ext cx="533400" cy="533400"/>
          </a:xfrm>
          <a:prstGeom prst="ellipse">
            <a:avLst/>
          </a:prstGeom>
          <a:solidFill>
            <a:srgbClr val="49A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rPr>
              <a:t>1</a:t>
            </a:r>
          </a:p>
        </p:txBody>
      </p:sp>
      <p:sp>
        <p:nvSpPr>
          <p:cNvPr id="15" name="Oval 14"/>
          <p:cNvSpPr/>
          <p:nvPr/>
        </p:nvSpPr>
        <p:spPr>
          <a:xfrm>
            <a:off x="152400" y="3352800"/>
            <a:ext cx="533400" cy="533400"/>
          </a:xfrm>
          <a:prstGeom prst="ellipse">
            <a:avLst/>
          </a:prstGeom>
          <a:solidFill>
            <a:srgbClr val="2EAB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rPr>
              <a:t>2</a:t>
            </a:r>
          </a:p>
        </p:txBody>
      </p:sp>
      <p:sp>
        <p:nvSpPr>
          <p:cNvPr id="16" name="Rectangle 15"/>
          <p:cNvSpPr/>
          <p:nvPr/>
        </p:nvSpPr>
        <p:spPr>
          <a:xfrm>
            <a:off x="6477000" y="3801070"/>
            <a:ext cx="19812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rPr>
              <a:t>FACT</a:t>
            </a:r>
          </a:p>
        </p:txBody>
      </p:sp>
      <p:sp>
        <p:nvSpPr>
          <p:cNvPr id="19" name="TextBox 1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Cover</a:t>
            </a:r>
          </a:p>
        </p:txBody>
      </p:sp>
    </p:spTree>
  </p:cSld>
  <p:clrMapOvr>
    <a:masterClrMapping/>
  </p:clrMapOvr>
  <p:transition>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Your Health Goals</a:t>
            </a:r>
          </a:p>
        </p:txBody>
      </p:sp>
      <p:sp>
        <p:nvSpPr>
          <p:cNvPr id="9" name="TextBox 8"/>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712617"/>
            <a:ext cx="7620000" cy="415478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981200"/>
            <a:ext cx="7620000" cy="3048000"/>
          </a:xfrm>
          <a:prstGeom prst="rect">
            <a:avLst/>
          </a:prstGeom>
          <a:solidFill>
            <a:schemeClr val="bg1"/>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1"/>
          <p:cNvSpPr>
            <a:spLocks noGrp="1"/>
          </p:cNvSpPr>
          <p:nvPr>
            <p:ph type="title"/>
          </p:nvPr>
        </p:nvSpPr>
        <p:spPr>
          <a:xfrm>
            <a:off x="457200" y="228600"/>
            <a:ext cx="8229600" cy="838200"/>
          </a:xfrm>
        </p:spPr>
        <p:txBody>
          <a:bodyPr/>
          <a:lstStyle/>
          <a:p>
            <a:r>
              <a:rPr lang="en-US" dirty="0">
                <a:solidFill>
                  <a:srgbClr val="00AEED"/>
                </a:solidFill>
                <a:latin typeface="Arial" panose="020B0604020202020204" pitchFamily="34" charset="0"/>
                <a:cs typeface="Arial" panose="020B0604020202020204" pitchFamily="34" charset="0"/>
              </a:rPr>
              <a:t>Small Steps to a Healthier You</a:t>
            </a:r>
          </a:p>
        </p:txBody>
      </p:sp>
      <p:sp>
        <p:nvSpPr>
          <p:cNvPr id="6" name="Content Placeholder 2"/>
          <p:cNvSpPr>
            <a:spLocks noGrp="1"/>
          </p:cNvSpPr>
          <p:nvPr>
            <p:ph idx="1"/>
          </p:nvPr>
        </p:nvSpPr>
        <p:spPr>
          <a:xfrm>
            <a:off x="1143000" y="1600201"/>
            <a:ext cx="7010400" cy="3810000"/>
          </a:xfrm>
        </p:spPr>
        <p:txBody>
          <a:bodyPr anchor="ctr"/>
          <a:lstStyle/>
          <a:p>
            <a:pPr marL="0" indent="0" algn="ctr">
              <a:buNone/>
              <a:tabLst>
                <a:tab pos="4572000" algn="l"/>
              </a:tabLst>
            </a:pPr>
            <a:r>
              <a:rPr lang="en-US" i="1" dirty="0">
                <a:latin typeface="Palatino Linotype" pitchFamily="18" charset="0"/>
              </a:rPr>
              <a:t>The self is not something ready-made, but something in continuous formation through choice of action.</a:t>
            </a:r>
            <a:br>
              <a:rPr lang="en-US" dirty="0">
                <a:latin typeface="Palatino Linotype" pitchFamily="18" charset="0"/>
              </a:rPr>
            </a:br>
            <a:r>
              <a:rPr lang="en-US" i="1" dirty="0">
                <a:latin typeface="Palatino Linotype" pitchFamily="18" charset="0"/>
              </a:rPr>
              <a:t>— John Dewey</a:t>
            </a:r>
          </a:p>
        </p:txBody>
      </p:sp>
      <p:sp>
        <p:nvSpPr>
          <p:cNvPr id="7" name="Isosceles Triangle 6"/>
          <p:cNvSpPr/>
          <p:nvPr/>
        </p:nvSpPr>
        <p:spPr>
          <a:xfrm rot="5400000">
            <a:off x="-43962" y="2025162"/>
            <a:ext cx="1230924" cy="1143000"/>
          </a:xfrm>
          <a:prstGeom prst="triangle">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1061" y="2133600"/>
            <a:ext cx="5953539" cy="2133600"/>
          </a:xfrm>
        </p:spPr>
        <p:txBody>
          <a:bodyPr/>
          <a:lstStyle/>
          <a:p>
            <a:pPr lvl="1">
              <a:buClr>
                <a:srgbClr val="31B56A"/>
              </a:buClr>
              <a:buFont typeface="Wingdings 2" panose="05020102010507070707" pitchFamily="18" charset="2"/>
              <a:buChar char="â"/>
            </a:pPr>
            <a:r>
              <a:rPr lang="en-US" sz="2400" dirty="0">
                <a:latin typeface="Palatino Linotype" pitchFamily="18" charset="0"/>
              </a:rPr>
              <a:t> “Healthy Beverages” Tip Sheet</a:t>
            </a:r>
          </a:p>
          <a:p>
            <a:pPr lvl="1">
              <a:buClr>
                <a:srgbClr val="31B56A"/>
              </a:buClr>
              <a:buFont typeface="Wingdings 2" panose="05020102010507070707" pitchFamily="18" charset="2"/>
              <a:buChar char="â"/>
            </a:pPr>
            <a:r>
              <a:rPr lang="en-US" sz="2400" dirty="0">
                <a:latin typeface="Palatino Linotype" pitchFamily="18" charset="0"/>
              </a:rPr>
              <a:t> Portion-Size Webinar</a:t>
            </a:r>
          </a:p>
          <a:p>
            <a:pPr lvl="1">
              <a:buClr>
                <a:srgbClr val="31B56A"/>
              </a:buClr>
              <a:buFont typeface="Wingdings 2" panose="05020102010507070707" pitchFamily="18" charset="2"/>
              <a:buChar char="â"/>
            </a:pPr>
            <a:r>
              <a:rPr lang="en-US" sz="2400" dirty="0">
                <a:latin typeface="Palatino Linotype" pitchFamily="18" charset="0"/>
              </a:rPr>
              <a:t> “Bone up on Milk” Quiz</a:t>
            </a:r>
          </a:p>
          <a:p>
            <a:pPr lvl="1">
              <a:buClr>
                <a:srgbClr val="31B56A"/>
              </a:buClr>
              <a:buFont typeface="Wingdings 2" panose="05020102010507070707" pitchFamily="18" charset="2"/>
              <a:buChar char="â"/>
            </a:pPr>
            <a:r>
              <a:rPr lang="en-US" sz="2400" dirty="0">
                <a:latin typeface="Palatino Linotype" pitchFamily="18" charset="0"/>
              </a:rPr>
              <a:t> And more at: </a:t>
            </a:r>
            <a:r>
              <a:rPr lang="en-US" sz="2800" u="sng" dirty="0">
                <a:latin typeface="Palatino Linotype" pitchFamily="18" charset="0"/>
                <a:hlinkClick r:id="rId3"/>
              </a:rPr>
              <a:t>HealthyEating.org</a:t>
            </a:r>
            <a:r>
              <a:rPr lang="en-US" sz="2800" dirty="0">
                <a:latin typeface="Palatino Linotype" pitchFamily="18" charset="0"/>
              </a:rPr>
              <a:t> </a:t>
            </a:r>
          </a:p>
          <a:p>
            <a:endParaRPr lang="en-US" dirty="0"/>
          </a:p>
          <a:p>
            <a:endParaRPr lang="en-US" dirty="0"/>
          </a:p>
          <a:p>
            <a:pPr lvl="1">
              <a:buNone/>
            </a:pPr>
            <a:endParaRPr lang="en-US" dirty="0"/>
          </a:p>
        </p:txBody>
      </p:sp>
      <p:sp>
        <p:nvSpPr>
          <p:cNvPr id="3" name="Title 2"/>
          <p:cNvSpPr>
            <a:spLocks noGrp="1"/>
          </p:cNvSpPr>
          <p:nvPr>
            <p:ph type="title"/>
          </p:nvPr>
        </p:nvSpPr>
        <p:spPr/>
        <p:txBody>
          <a:bodyPr/>
          <a:lstStyle/>
          <a:p>
            <a:r>
              <a:rPr lang="en-US" dirty="0">
                <a:solidFill>
                  <a:srgbClr val="00AEED"/>
                </a:solidFill>
                <a:latin typeface="Arial" panose="020B0604020202020204" pitchFamily="34" charset="0"/>
                <a:cs typeface="Arial" panose="020B0604020202020204" pitchFamily="34" charset="0"/>
              </a:rPr>
              <a:t>Other Tools &amp; Resources</a:t>
            </a:r>
          </a:p>
        </p:txBody>
      </p:sp>
      <p:pic>
        <p:nvPicPr>
          <p:cNvPr id="1026" name="Picture 2">
            <a:hlinkClick r:id="rId4"/>
          </p:cNvPr>
          <p:cNvPicPr>
            <a:picLocks noChangeAspect="1" noChangeArrowheads="1"/>
          </p:cNvPicPr>
          <p:nvPr/>
        </p:nvPicPr>
        <p:blipFill>
          <a:blip r:embed="rId5" cstate="print"/>
          <a:srcRect/>
          <a:stretch>
            <a:fillRect/>
          </a:stretch>
        </p:blipFill>
        <p:spPr bwMode="auto">
          <a:xfrm>
            <a:off x="6019800" y="1295400"/>
            <a:ext cx="1981200" cy="1533471"/>
          </a:xfrm>
          <a:prstGeom prst="rect">
            <a:avLst/>
          </a:prstGeom>
          <a:ln>
            <a:noFill/>
          </a:ln>
          <a:effectLst>
            <a:outerShdw blurRad="292100" dist="139700" dir="2700000" algn="tl" rotWithShape="0">
              <a:srgbClr val="333333">
                <a:alpha val="65000"/>
              </a:srgbClr>
            </a:outerShdw>
          </a:effectLst>
        </p:spPr>
      </p:pic>
      <p:pic>
        <p:nvPicPr>
          <p:cNvPr id="1027" name="Picture 3">
            <a:hlinkClick r:id="rId6"/>
          </p:cNvPr>
          <p:cNvPicPr>
            <a:picLocks noChangeAspect="1" noChangeArrowheads="1"/>
          </p:cNvPicPr>
          <p:nvPr/>
        </p:nvPicPr>
        <p:blipFill>
          <a:blip r:embed="rId7" cstate="print"/>
          <a:srcRect/>
          <a:stretch>
            <a:fillRect/>
          </a:stretch>
        </p:blipFill>
        <p:spPr bwMode="auto">
          <a:xfrm>
            <a:off x="6553200" y="2819400"/>
            <a:ext cx="2057400" cy="1538604"/>
          </a:xfrm>
          <a:prstGeom prst="rect">
            <a:avLst/>
          </a:prstGeom>
          <a:ln>
            <a:noFill/>
          </a:ln>
          <a:effectLst>
            <a:outerShdw blurRad="292100" dist="139700" dir="2700000" algn="tl" rotWithShape="0">
              <a:srgbClr val="333333">
                <a:alpha val="65000"/>
              </a:srgbClr>
            </a:outerShdw>
          </a:effectLst>
        </p:spPr>
      </p:pic>
      <p:pic>
        <p:nvPicPr>
          <p:cNvPr id="1029" name="Picture 5">
            <a:hlinkClick r:id="rId8"/>
          </p:cNvPr>
          <p:cNvPicPr>
            <a:picLocks noChangeAspect="1" noChangeArrowheads="1"/>
          </p:cNvPicPr>
          <p:nvPr/>
        </p:nvPicPr>
        <p:blipFill>
          <a:blip r:embed="rId9"/>
          <a:srcRect/>
          <a:stretch>
            <a:fillRect/>
          </a:stretch>
        </p:blipFill>
        <p:spPr bwMode="auto">
          <a:xfrm>
            <a:off x="5715000" y="4343400"/>
            <a:ext cx="2297997" cy="1400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0" y="2438400"/>
            <a:ext cx="5181600" cy="9906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a:solidFill>
                  <a:schemeClr val="tx1"/>
                </a:solidFill>
                <a:latin typeface="Palatino Linotype" pitchFamily="18" charset="0"/>
              </a:rPr>
              <a:t>Why is it risky to lose weight too quickly?</a:t>
            </a:r>
          </a:p>
        </p:txBody>
      </p:sp>
      <p:sp>
        <p:nvSpPr>
          <p:cNvPr id="2" name="Title 1"/>
          <p:cNvSpPr>
            <a:spLocks noGrp="1"/>
          </p:cNvSpPr>
          <p:nvPr>
            <p:ph type="title"/>
          </p:nvPr>
        </p:nvSpPr>
        <p:spPr/>
        <p:txBody>
          <a:bodyPr>
            <a:normAutofit/>
          </a:bodyPr>
          <a:lstStyle/>
          <a:p>
            <a:r>
              <a:rPr lang="en-US" sz="4000" dirty="0">
                <a:solidFill>
                  <a:srgbClr val="00AEED"/>
                </a:solidFill>
                <a:latin typeface="Arial" panose="020B0604020202020204" pitchFamily="34" charset="0"/>
                <a:cs typeface="Arial" panose="020B0604020202020204" pitchFamily="34" charset="0"/>
              </a:rPr>
              <a:t>Group Discussion</a:t>
            </a:r>
          </a:p>
        </p:txBody>
      </p:sp>
      <p:sp>
        <p:nvSpPr>
          <p:cNvPr id="3" name="Content Placeholder 2"/>
          <p:cNvSpPr>
            <a:spLocks noGrp="1"/>
          </p:cNvSpPr>
          <p:nvPr>
            <p:ph type="subTitle" idx="4294967295"/>
          </p:nvPr>
        </p:nvSpPr>
        <p:spPr>
          <a:xfrm>
            <a:off x="0" y="1524000"/>
            <a:ext cx="6019800" cy="1066800"/>
          </a:xfrm>
          <a:solidFill>
            <a:srgbClr val="2EABE3"/>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lgn="ctr">
              <a:buNone/>
            </a:pPr>
            <a:r>
              <a:rPr lang="en-US" sz="2800" dirty="0">
                <a:latin typeface="Palatino Linotype" pitchFamily="18" charset="0"/>
              </a:rPr>
              <a:t>It’s best to lose weight quickly.</a:t>
            </a:r>
          </a:p>
        </p:txBody>
      </p:sp>
      <p:sp>
        <p:nvSpPr>
          <p:cNvPr id="5" name="Rectangle 4"/>
          <p:cNvSpPr/>
          <p:nvPr/>
        </p:nvSpPr>
        <p:spPr>
          <a:xfrm>
            <a:off x="6172200" y="1524000"/>
            <a:ext cx="28194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rPr>
              <a:t>FICTION</a:t>
            </a:r>
          </a:p>
        </p:txBody>
      </p:sp>
      <p:sp>
        <p:nvSpPr>
          <p:cNvPr id="14" name="Oval 13"/>
          <p:cNvSpPr/>
          <p:nvPr/>
        </p:nvSpPr>
        <p:spPr>
          <a:xfrm>
            <a:off x="152400" y="1295400"/>
            <a:ext cx="533400" cy="533400"/>
          </a:xfrm>
          <a:prstGeom prst="ellipse">
            <a:avLst/>
          </a:prstGeom>
          <a:solidFill>
            <a:srgbClr val="49A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rPr>
              <a:t>3</a:t>
            </a:r>
          </a:p>
        </p:txBody>
      </p:sp>
      <p:sp>
        <p:nvSpPr>
          <p:cNvPr id="18" name="Rounded Rectangle 17"/>
          <p:cNvSpPr/>
          <p:nvPr/>
        </p:nvSpPr>
        <p:spPr>
          <a:xfrm>
            <a:off x="3810000" y="4724400"/>
            <a:ext cx="5181600" cy="10668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a:solidFill>
                  <a:schemeClr val="tx1"/>
                </a:solidFill>
                <a:latin typeface="Palatino Linotype" pitchFamily="18" charset="0"/>
              </a:rPr>
              <a:t>Discuss how this energy boost </a:t>
            </a:r>
            <a:br>
              <a:rPr lang="en-US" sz="2000" dirty="0">
                <a:solidFill>
                  <a:schemeClr val="tx1"/>
                </a:solidFill>
                <a:latin typeface="Palatino Linotype" pitchFamily="18" charset="0"/>
              </a:rPr>
            </a:br>
            <a:r>
              <a:rPr lang="en-US" sz="2000" dirty="0">
                <a:solidFill>
                  <a:schemeClr val="tx1"/>
                </a:solidFill>
                <a:latin typeface="Palatino Linotype" pitchFamily="18" charset="0"/>
              </a:rPr>
              <a:t>might feel.</a:t>
            </a:r>
          </a:p>
        </p:txBody>
      </p:sp>
      <p:sp>
        <p:nvSpPr>
          <p:cNvPr id="19" name="Content Placeholder 2"/>
          <p:cNvSpPr txBox="1">
            <a:spLocks/>
          </p:cNvSpPr>
          <p:nvPr/>
        </p:nvSpPr>
        <p:spPr>
          <a:xfrm>
            <a:off x="0" y="3810000"/>
            <a:ext cx="6019800" cy="1066800"/>
          </a:xfrm>
          <a:prstGeom prst="rect">
            <a:avLst/>
          </a:prstGeom>
          <a:solidFill>
            <a:srgbClr val="49A94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a:ln>
                  <a:noFill/>
                </a:ln>
                <a:solidFill>
                  <a:schemeClr val="lt1"/>
                </a:solidFill>
                <a:effectLst/>
                <a:uLnTx/>
                <a:uFillTx/>
                <a:latin typeface="Palatino Linotype" pitchFamily="18" charset="0"/>
                <a:ea typeface="+mn-ea"/>
                <a:cs typeface="+mn-cs"/>
              </a:rPr>
              <a:t>Physical activity gives you </a:t>
            </a:r>
            <a:br>
              <a:rPr kumimoji="0" lang="en-US" sz="2800" b="0" i="0" u="none" strike="noStrike" kern="1200" cap="none" spc="0" normalizeH="0" baseline="0" noProof="0">
                <a:ln>
                  <a:noFill/>
                </a:ln>
                <a:solidFill>
                  <a:schemeClr val="lt1"/>
                </a:solidFill>
                <a:effectLst/>
                <a:uLnTx/>
                <a:uFillTx/>
                <a:latin typeface="Palatino Linotype" pitchFamily="18" charset="0"/>
                <a:ea typeface="+mn-ea"/>
                <a:cs typeface="+mn-cs"/>
              </a:rPr>
            </a:br>
            <a:r>
              <a:rPr kumimoji="0" lang="en-US" sz="2800" b="0" i="0" u="none" strike="noStrike" kern="1200" cap="none" spc="0" normalizeH="0" baseline="0" noProof="0">
                <a:ln>
                  <a:noFill/>
                </a:ln>
                <a:solidFill>
                  <a:schemeClr val="lt1"/>
                </a:solidFill>
                <a:effectLst/>
                <a:uLnTx/>
                <a:uFillTx/>
                <a:latin typeface="Palatino Linotype" pitchFamily="18" charset="0"/>
                <a:ea typeface="+mn-ea"/>
                <a:cs typeface="+mn-cs"/>
              </a:rPr>
              <a:t>an energy boost.</a:t>
            </a:r>
            <a:endParaRPr kumimoji="0" lang="en-US" sz="2800" b="0" i="0" u="none" strike="noStrike" kern="1200" cap="none" spc="0" normalizeH="0" baseline="0" noProof="0" dirty="0">
              <a:ln>
                <a:noFill/>
              </a:ln>
              <a:solidFill>
                <a:schemeClr val="lt1"/>
              </a:solidFill>
              <a:effectLst/>
              <a:uLnTx/>
              <a:uFillTx/>
              <a:latin typeface="Palatino Linotype" pitchFamily="18" charset="0"/>
              <a:ea typeface="+mn-ea"/>
              <a:cs typeface="+mn-cs"/>
            </a:endParaRPr>
          </a:p>
        </p:txBody>
      </p:sp>
      <p:sp>
        <p:nvSpPr>
          <p:cNvPr id="20" name="Rectangle 19"/>
          <p:cNvSpPr/>
          <p:nvPr/>
        </p:nvSpPr>
        <p:spPr>
          <a:xfrm>
            <a:off x="6172200" y="3810000"/>
            <a:ext cx="25908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rPr>
              <a:t>FACT</a:t>
            </a:r>
          </a:p>
        </p:txBody>
      </p:sp>
      <p:sp>
        <p:nvSpPr>
          <p:cNvPr id="21" name="Oval 20"/>
          <p:cNvSpPr/>
          <p:nvPr/>
        </p:nvSpPr>
        <p:spPr>
          <a:xfrm>
            <a:off x="152400" y="3581400"/>
            <a:ext cx="533400" cy="533400"/>
          </a:xfrm>
          <a:prstGeom prst="ellipse">
            <a:avLst/>
          </a:prstGeom>
          <a:solidFill>
            <a:srgbClr val="2EAB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rPr>
              <a:t>4</a:t>
            </a:r>
          </a:p>
        </p:txBody>
      </p:sp>
      <p:sp>
        <p:nvSpPr>
          <p:cNvPr id="13" name="TextBox 12"/>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Cover</a:t>
            </a: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AEED"/>
                </a:solidFill>
                <a:latin typeface="Arial" panose="020B0604020202020204" pitchFamily="34" charset="0"/>
                <a:cs typeface="Arial" panose="020B0604020202020204" pitchFamily="34" charset="0"/>
              </a:rPr>
              <a:t>Group Discussion</a:t>
            </a:r>
          </a:p>
        </p:txBody>
      </p:sp>
      <p:sp>
        <p:nvSpPr>
          <p:cNvPr id="10" name="Rectangle 9"/>
          <p:cNvSpPr/>
          <p:nvPr/>
        </p:nvSpPr>
        <p:spPr>
          <a:xfrm>
            <a:off x="6248400" y="3657600"/>
            <a:ext cx="24384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rPr>
              <a:t>FACT</a:t>
            </a:r>
          </a:p>
        </p:txBody>
      </p:sp>
      <p:sp>
        <p:nvSpPr>
          <p:cNvPr id="12" name="Rounded Rectangle 11"/>
          <p:cNvSpPr/>
          <p:nvPr/>
        </p:nvSpPr>
        <p:spPr>
          <a:xfrm>
            <a:off x="3810000" y="4572000"/>
            <a:ext cx="5181600" cy="12954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a:solidFill>
                  <a:schemeClr val="tx1"/>
                </a:solidFill>
                <a:latin typeface="Palatino Linotype" pitchFamily="18" charset="0"/>
              </a:rPr>
              <a:t>What intense activities could you do before consuming your recovery beverage?</a:t>
            </a:r>
          </a:p>
        </p:txBody>
      </p:sp>
      <p:sp>
        <p:nvSpPr>
          <p:cNvPr id="13" name="Content Placeholder 2"/>
          <p:cNvSpPr txBox="1">
            <a:spLocks/>
          </p:cNvSpPr>
          <p:nvPr/>
        </p:nvSpPr>
        <p:spPr>
          <a:xfrm>
            <a:off x="0" y="3657600"/>
            <a:ext cx="6019800" cy="990600"/>
          </a:xfrm>
          <a:prstGeom prst="rect">
            <a:avLst/>
          </a:prstGeom>
          <a:solidFill>
            <a:srgbClr val="49A94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342900" lvl="0" indent="-342900" algn="ctr">
              <a:spcBef>
                <a:spcPct val="20000"/>
              </a:spcBef>
            </a:pPr>
            <a:r>
              <a:rPr lang="en-US" sz="2800" dirty="0">
                <a:latin typeface="Palatino Linotype" pitchFamily="18" charset="0"/>
              </a:rPr>
              <a:t>Milk is a sports-recovery beverage.</a:t>
            </a:r>
            <a:endParaRPr kumimoji="0" lang="en-US" sz="2800" b="0" i="0" u="none" strike="noStrike" kern="1200" cap="none" spc="0" normalizeH="0" baseline="0" noProof="0" dirty="0">
              <a:ln>
                <a:noFill/>
              </a:ln>
              <a:solidFill>
                <a:schemeClr val="lt1"/>
              </a:solidFill>
              <a:effectLst/>
              <a:uLnTx/>
              <a:uFillTx/>
              <a:latin typeface="Palatino Linotype" pitchFamily="18" charset="0"/>
            </a:endParaRPr>
          </a:p>
        </p:txBody>
      </p:sp>
      <p:sp>
        <p:nvSpPr>
          <p:cNvPr id="15" name="Oval 14"/>
          <p:cNvSpPr/>
          <p:nvPr/>
        </p:nvSpPr>
        <p:spPr>
          <a:xfrm>
            <a:off x="152400" y="3352800"/>
            <a:ext cx="533400" cy="533400"/>
          </a:xfrm>
          <a:prstGeom prst="ellipse">
            <a:avLst/>
          </a:prstGeom>
          <a:solidFill>
            <a:srgbClr val="2EAB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rPr>
              <a:t>6</a:t>
            </a:r>
          </a:p>
        </p:txBody>
      </p:sp>
      <p:sp>
        <p:nvSpPr>
          <p:cNvPr id="18" name="Rectangle 17"/>
          <p:cNvSpPr/>
          <p:nvPr/>
        </p:nvSpPr>
        <p:spPr>
          <a:xfrm>
            <a:off x="6172200" y="1295400"/>
            <a:ext cx="2819400" cy="86177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a:ln w="11430"/>
                <a:solidFill>
                  <a:srgbClr val="B32317"/>
                </a:solidFill>
                <a:effectLst>
                  <a:outerShdw blurRad="50800" dist="39000" dir="5460000" algn="tl">
                    <a:srgbClr val="000000">
                      <a:alpha val="38000"/>
                    </a:srgbClr>
                  </a:outerShdw>
                </a:effectLst>
                <a:latin typeface="Arial" panose="020B0604020202020204" pitchFamily="34" charset="0"/>
              </a:rPr>
              <a:t>FICTION</a:t>
            </a:r>
          </a:p>
        </p:txBody>
      </p:sp>
      <p:sp>
        <p:nvSpPr>
          <p:cNvPr id="19" name="Rounded Rectangle 18"/>
          <p:cNvSpPr/>
          <p:nvPr/>
        </p:nvSpPr>
        <p:spPr>
          <a:xfrm>
            <a:off x="3810000" y="2362200"/>
            <a:ext cx="5181600" cy="1143000"/>
          </a:xfrm>
          <a:prstGeom prst="roundRect">
            <a:avLst/>
          </a:prstGeom>
          <a:solidFill>
            <a:srgbClr val="FFD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a:solidFill>
                  <a:schemeClr val="tx1"/>
                </a:solidFill>
                <a:latin typeface="Palatino Linotype" pitchFamily="18" charset="0"/>
              </a:rPr>
              <a:t>Is there any single food that you could eliminate to lose weight?</a:t>
            </a:r>
          </a:p>
        </p:txBody>
      </p:sp>
      <p:sp>
        <p:nvSpPr>
          <p:cNvPr id="20" name="Content Placeholder 2"/>
          <p:cNvSpPr txBox="1">
            <a:spLocks/>
          </p:cNvSpPr>
          <p:nvPr/>
        </p:nvSpPr>
        <p:spPr>
          <a:xfrm>
            <a:off x="0" y="1295400"/>
            <a:ext cx="6019800" cy="1219200"/>
          </a:xfrm>
          <a:prstGeom prst="rect">
            <a:avLst/>
          </a:prstGeom>
          <a:solidFill>
            <a:srgbClr val="2EABE3"/>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marL="342900" lvl="0" indent="-342900" algn="ctr">
              <a:spcBef>
                <a:spcPct val="20000"/>
              </a:spcBef>
            </a:pPr>
            <a:r>
              <a:rPr lang="en-US" sz="2800" dirty="0">
                <a:latin typeface="Palatino Linotype" pitchFamily="18" charset="0"/>
              </a:rPr>
              <a:t>You need to stop eating bread </a:t>
            </a:r>
            <a:br>
              <a:rPr lang="en-US" sz="2800" dirty="0">
                <a:latin typeface="Palatino Linotype" pitchFamily="18" charset="0"/>
              </a:rPr>
            </a:br>
            <a:r>
              <a:rPr lang="en-US" sz="2800" dirty="0">
                <a:latin typeface="Palatino Linotype" pitchFamily="18" charset="0"/>
              </a:rPr>
              <a:t>to lose weight.</a:t>
            </a:r>
            <a:endParaRPr kumimoji="0" lang="en-US" sz="2800" b="0" i="0" u="none" strike="noStrike" kern="1200" cap="none" spc="0" normalizeH="0" baseline="0" noProof="0" dirty="0">
              <a:ln>
                <a:noFill/>
              </a:ln>
              <a:solidFill>
                <a:schemeClr val="lt1"/>
              </a:solidFill>
              <a:effectLst/>
              <a:uLnTx/>
              <a:uFillTx/>
              <a:latin typeface="Palatino Linotype" pitchFamily="18" charset="0"/>
            </a:endParaRPr>
          </a:p>
        </p:txBody>
      </p:sp>
      <p:sp>
        <p:nvSpPr>
          <p:cNvPr id="21" name="Oval 20"/>
          <p:cNvSpPr/>
          <p:nvPr/>
        </p:nvSpPr>
        <p:spPr>
          <a:xfrm>
            <a:off x="152400" y="1143000"/>
            <a:ext cx="533400" cy="533400"/>
          </a:xfrm>
          <a:prstGeom prst="ellipse">
            <a:avLst/>
          </a:prstGeom>
          <a:solidFill>
            <a:srgbClr val="49A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rPr>
              <a:t>5</a:t>
            </a:r>
          </a:p>
        </p:txBody>
      </p:sp>
      <p:sp>
        <p:nvSpPr>
          <p:cNvPr id="22" name="TextBox 21"/>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Cover</a:t>
            </a: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71500" y="1028700"/>
            <a:ext cx="2286000" cy="3429000"/>
          </a:xfrm>
          <a:prstGeom prst="triangle">
            <a:avLst>
              <a:gd name="adj" fmla="val 50000"/>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itle 3"/>
          <p:cNvSpPr txBox="1">
            <a:spLocks/>
          </p:cNvSpPr>
          <p:nvPr/>
        </p:nvSpPr>
        <p:spPr>
          <a:xfrm>
            <a:off x="381000" y="2362200"/>
            <a:ext cx="2057400" cy="762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itchFamily="18" charset="0"/>
                <a:ea typeface="+mj-ea"/>
                <a:cs typeface="+mj-cs"/>
              </a:rPr>
              <a:t>Page 2</a:t>
            </a:r>
          </a:p>
        </p:txBody>
      </p:sp>
      <p:sp>
        <p:nvSpPr>
          <p:cNvPr id="8" name="TextBox 7"/>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06643" y="313129"/>
            <a:ext cx="4470557" cy="5791840"/>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EABE3"/>
                </a:solidFill>
                <a:latin typeface="Arial" panose="020B0604020202020204" pitchFamily="34" charset="0"/>
                <a:cs typeface="Arial" panose="020B0604020202020204" pitchFamily="34" charset="0"/>
              </a:rPr>
              <a:t>Am I at a healthy weight?</a:t>
            </a:r>
          </a:p>
        </p:txBody>
      </p:sp>
      <p:sp>
        <p:nvSpPr>
          <p:cNvPr id="5" name="Content Placeholder 4"/>
          <p:cNvSpPr>
            <a:spLocks noGrp="1"/>
          </p:cNvSpPr>
          <p:nvPr>
            <p:ph idx="1"/>
          </p:nvPr>
        </p:nvSpPr>
        <p:spPr>
          <a:xfrm>
            <a:off x="457200" y="1600200"/>
            <a:ext cx="8077200" cy="4525963"/>
          </a:xfrm>
        </p:spPr>
        <p:txBody>
          <a:bodyPr>
            <a:normAutofit/>
          </a:bodyPr>
          <a:lstStyle/>
          <a:p>
            <a:pPr>
              <a:spcBef>
                <a:spcPts val="0"/>
              </a:spcBef>
              <a:spcAft>
                <a:spcPts val="1200"/>
              </a:spcAft>
              <a:buNone/>
            </a:pPr>
            <a:r>
              <a:rPr lang="en-US" sz="3000" dirty="0">
                <a:latin typeface="Palatino Linotype" pitchFamily="18" charset="0"/>
              </a:rPr>
              <a:t>Small steps are needed:</a:t>
            </a:r>
          </a:p>
          <a:p>
            <a:pPr>
              <a:spcBef>
                <a:spcPts val="0"/>
              </a:spcBef>
              <a:spcAft>
                <a:spcPts val="1200"/>
              </a:spcAft>
              <a:buClr>
                <a:srgbClr val="49A942"/>
              </a:buClr>
              <a:buSzPct val="80000"/>
              <a:buFont typeface="Wingdings 2" panose="05020102010507070707" pitchFamily="18" charset="2"/>
              <a:buChar char="â"/>
            </a:pPr>
            <a:r>
              <a:rPr lang="en-US" sz="3000" dirty="0">
                <a:latin typeface="Palatino Linotype" pitchFamily="18" charset="0"/>
              </a:rPr>
              <a:t>Pack more nutrients into your food choices.</a:t>
            </a:r>
          </a:p>
          <a:p>
            <a:pPr>
              <a:spcBef>
                <a:spcPts val="0"/>
              </a:spcBef>
              <a:spcAft>
                <a:spcPts val="1200"/>
              </a:spcAft>
              <a:buClr>
                <a:srgbClr val="49A942"/>
              </a:buClr>
              <a:buSzPct val="80000"/>
              <a:buFont typeface="Wingdings 2" panose="05020102010507070707" pitchFamily="18" charset="2"/>
              <a:buChar char="â"/>
            </a:pPr>
            <a:r>
              <a:rPr lang="en-US" sz="3000" dirty="0">
                <a:latin typeface="Palatino Linotype" pitchFamily="18" charset="0"/>
              </a:rPr>
              <a:t>Move more.</a:t>
            </a:r>
          </a:p>
          <a:p>
            <a:pPr>
              <a:spcBef>
                <a:spcPts val="0"/>
              </a:spcBef>
              <a:spcAft>
                <a:spcPts val="1200"/>
              </a:spcAft>
              <a:buClr>
                <a:srgbClr val="49A942"/>
              </a:buClr>
              <a:buSzPct val="80000"/>
              <a:buFont typeface="Wingdings 2" panose="05020102010507070707" pitchFamily="18" charset="2"/>
              <a:buChar char="â"/>
            </a:pPr>
            <a:r>
              <a:rPr lang="en-US" sz="3000" dirty="0">
                <a:latin typeface="Palatino Linotype" pitchFamily="18" charset="0"/>
              </a:rPr>
              <a:t>Track what you eat and how much you eat.</a:t>
            </a:r>
          </a:p>
          <a:p>
            <a:pPr>
              <a:spcBef>
                <a:spcPts val="0"/>
              </a:spcBef>
              <a:spcAft>
                <a:spcPts val="1200"/>
              </a:spcAft>
              <a:buClr>
                <a:srgbClr val="49A942"/>
              </a:buClr>
              <a:buSzPct val="80000"/>
              <a:buFont typeface="Wingdings 2" panose="05020102010507070707" pitchFamily="18" charset="2"/>
              <a:buChar char="â"/>
            </a:pPr>
            <a:r>
              <a:rPr lang="en-US" sz="3000" dirty="0">
                <a:latin typeface="Palatino Linotype" pitchFamily="18" charset="0"/>
              </a:rPr>
              <a:t>Aim for a healthy weight.</a:t>
            </a:r>
          </a:p>
          <a:p>
            <a:pPr>
              <a:buNone/>
            </a:pPr>
            <a:endParaRPr lang="en-US" dirty="0"/>
          </a:p>
          <a:p>
            <a:endParaRPr lang="en-US" dirty="0"/>
          </a:p>
        </p:txBody>
      </p:sp>
      <p:pic>
        <p:nvPicPr>
          <p:cNvPr id="1026" name="Picture 2"/>
          <p:cNvPicPr>
            <a:picLocks noChangeAspect="1" noChangeArrowheads="1"/>
          </p:cNvPicPr>
          <p:nvPr/>
        </p:nvPicPr>
        <p:blipFill>
          <a:blip r:embed="rId3" cstate="print"/>
          <a:srcRect r="53846"/>
          <a:stretch>
            <a:fillRect/>
          </a:stretch>
        </p:blipFill>
        <p:spPr bwMode="auto">
          <a:xfrm>
            <a:off x="6934200" y="5562600"/>
            <a:ext cx="457200" cy="660400"/>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l="46154" b="7692"/>
          <a:stretch>
            <a:fillRect/>
          </a:stretch>
        </p:blipFill>
        <p:spPr bwMode="auto">
          <a:xfrm>
            <a:off x="7391400" y="5029200"/>
            <a:ext cx="533400" cy="609600"/>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r="53846"/>
          <a:stretch>
            <a:fillRect/>
          </a:stretch>
        </p:blipFill>
        <p:spPr bwMode="auto">
          <a:xfrm>
            <a:off x="6934200" y="4419600"/>
            <a:ext cx="457200" cy="660400"/>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l="46154" b="7692"/>
          <a:stretch>
            <a:fillRect/>
          </a:stretch>
        </p:blipFill>
        <p:spPr bwMode="auto">
          <a:xfrm>
            <a:off x="7467600" y="3962400"/>
            <a:ext cx="533400" cy="609600"/>
          </a:xfrm>
          <a:prstGeom prst="rect">
            <a:avLst/>
          </a:prstGeom>
          <a:noFill/>
          <a:ln w="9525">
            <a:noFill/>
            <a:miter lim="800000"/>
            <a:headEnd/>
            <a:tailEnd/>
          </a:ln>
          <a:effectLst/>
        </p:spPr>
      </p:pic>
      <p:sp>
        <p:nvSpPr>
          <p:cNvPr id="3" name="TextBox 2"/>
          <p:cNvSpPr txBox="1"/>
          <p:nvPr/>
        </p:nvSpPr>
        <p:spPr>
          <a:xfrm>
            <a:off x="3429000" y="6477000"/>
            <a:ext cx="2133600"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Page 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2EABE3"/>
                </a:solidFill>
                <a:latin typeface="Arial" panose="020B0604020202020204" pitchFamily="34" charset="0"/>
                <a:cs typeface="Arial" panose="020B0604020202020204" pitchFamily="34" charset="0"/>
              </a:rPr>
              <a:t>Internet Connection</a:t>
            </a:r>
          </a:p>
        </p:txBody>
      </p:sp>
      <p:pic>
        <p:nvPicPr>
          <p:cNvPr id="2050" name="Picture 2"/>
          <p:cNvPicPr>
            <a:picLocks noChangeAspect="1" noChangeArrowheads="1"/>
          </p:cNvPicPr>
          <p:nvPr/>
        </p:nvPicPr>
        <p:blipFill>
          <a:blip r:embed="rId3" cstate="print"/>
          <a:srcRect l="9639" t="16293" r="12045" b="1288"/>
          <a:stretch>
            <a:fillRect/>
          </a:stretch>
        </p:blipFill>
        <p:spPr bwMode="auto">
          <a:xfrm>
            <a:off x="1712093" y="1066800"/>
            <a:ext cx="5611242" cy="48768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819400" y="6031468"/>
            <a:ext cx="3837910" cy="369332"/>
          </a:xfrm>
          <a:prstGeom prst="rect">
            <a:avLst/>
          </a:prstGeom>
          <a:noFill/>
        </p:spPr>
        <p:txBody>
          <a:bodyPr wrap="none" rtlCol="0">
            <a:spAutoFit/>
          </a:bodyPr>
          <a:lstStyle/>
          <a:p>
            <a:r>
              <a:rPr lang="en-US" dirty="0">
                <a:latin typeface="Palatino Linotype" pitchFamily="18" charset="0"/>
                <a:hlinkClick r:id="rId4"/>
              </a:rPr>
              <a:t>http://apps.nccd.cdc.gov/dnpabmi</a:t>
            </a:r>
            <a:r>
              <a:rPr lang="en-US" dirty="0">
                <a:latin typeface="Arial" panose="020B0604020202020204" pitchFamily="34" charset="0"/>
                <a:hlinkClick r:id="rId4"/>
              </a:rPr>
              <a:t>/</a:t>
            </a:r>
            <a:r>
              <a:rPr lang="en-US" dirty="0">
                <a:latin typeface="Arial" panose="020B0604020202020204" pitchFamily="34" charset="0"/>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ilk-Radius">
    <a:dk1>
      <a:srgbClr val="000000"/>
    </a:dk1>
    <a:lt1>
      <a:srgbClr val="FFFFFF"/>
    </a:lt1>
    <a:dk2>
      <a:srgbClr val="000000"/>
    </a:dk2>
    <a:lt2>
      <a:srgbClr val="D7D7D7"/>
    </a:lt2>
    <a:accent1>
      <a:srgbClr val="557382"/>
    </a:accent1>
    <a:accent2>
      <a:srgbClr val="958E8A"/>
    </a:accent2>
    <a:accent3>
      <a:srgbClr val="F15C22"/>
    </a:accent3>
    <a:accent4>
      <a:srgbClr val="B7D30B"/>
    </a:accent4>
    <a:accent5>
      <a:srgbClr val="3769A0"/>
    </a:accent5>
    <a:accent6>
      <a:srgbClr val="A5A5A5"/>
    </a:accent6>
    <a:hlink>
      <a:srgbClr val="FF9900"/>
    </a:hlink>
    <a:folHlink>
      <a:srgbClr val="DDDDDD"/>
    </a:folHlink>
  </a:clrScheme>
  <a:fontScheme name="DDW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5010</TotalTime>
  <Words>4148</Words>
  <Application>Microsoft Office PowerPoint</Application>
  <PresentationFormat>On-screen Show (4:3)</PresentationFormat>
  <Paragraphs>459</Paragraphs>
  <Slides>42</Slides>
  <Notes>42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Arial</vt:lpstr>
      <vt:lpstr>Courier New</vt:lpstr>
      <vt:lpstr>ITC Officina Sans Bold</vt:lpstr>
      <vt:lpstr>Palatino Linotype</vt:lpstr>
      <vt:lpstr>Wingdings 2</vt:lpstr>
      <vt:lpstr>Symbol</vt:lpstr>
      <vt:lpstr>Office Theme</vt:lpstr>
      <vt:lpstr>Image</vt:lpstr>
      <vt:lpstr>PowerPoint Presentation</vt:lpstr>
      <vt:lpstr>Did you know?</vt:lpstr>
      <vt:lpstr>PowerPoint Presentation</vt:lpstr>
      <vt:lpstr>Group Discussion</vt:lpstr>
      <vt:lpstr>Group Discussion</vt:lpstr>
      <vt:lpstr>Group Discussion</vt:lpstr>
      <vt:lpstr>PowerPoint Presentation</vt:lpstr>
      <vt:lpstr>Am I at a healthy weight?</vt:lpstr>
      <vt:lpstr>Internet Connection</vt:lpstr>
      <vt:lpstr>How hungry am I?</vt:lpstr>
      <vt:lpstr>What about food choices?</vt:lpstr>
      <vt:lpstr>Nutrient-Rich Foods</vt:lpstr>
      <vt:lpstr>Start Your Day With Breakfast</vt:lpstr>
      <vt:lpstr>What makes a healthy breakfast?</vt:lpstr>
      <vt:lpstr>Don’t have time for breakfast?</vt:lpstr>
      <vt:lpstr>PowerPoint Presentation</vt:lpstr>
      <vt:lpstr>Eating well on the run</vt:lpstr>
      <vt:lpstr>Snacking</vt:lpstr>
      <vt:lpstr>Beverages Make an Impact  on Our Diets</vt:lpstr>
      <vt:lpstr>What are you drinking?</vt:lpstr>
      <vt:lpstr>Beware of Extra-Large Servings</vt:lpstr>
      <vt:lpstr>How do food labels help?</vt:lpstr>
      <vt:lpstr>PowerPoint Presentation</vt:lpstr>
      <vt:lpstr>It’s all in your hands …</vt:lpstr>
      <vt:lpstr>Instructions</vt:lpstr>
      <vt:lpstr>What small step will you make?</vt:lpstr>
      <vt:lpstr>PowerPoint Presentation</vt:lpstr>
      <vt:lpstr>Boost your heart rate</vt:lpstr>
      <vt:lpstr>Boost Your Heart Rate With Intensity</vt:lpstr>
      <vt:lpstr>Build Muscle</vt:lpstr>
      <vt:lpstr>Build Bones</vt:lpstr>
      <vt:lpstr>Why be physically active?</vt:lpstr>
      <vt:lpstr>PowerPoint Presentation</vt:lpstr>
      <vt:lpstr>Are you getting enough  physical activity?</vt:lpstr>
      <vt:lpstr>How will you increase your activity?</vt:lpstr>
      <vt:lpstr>PowerPoint Presentation</vt:lpstr>
      <vt:lpstr>Quick Snacks</vt:lpstr>
      <vt:lpstr>Tips for Eating Out</vt:lpstr>
      <vt:lpstr>Go-To Foods: Make the nutritious choice</vt:lpstr>
      <vt:lpstr>Your Health Goals</vt:lpstr>
      <vt:lpstr>Small Steps to a Healthier You</vt:lpstr>
      <vt:lpstr>Other Tools &amp; Resources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Sarah Mathot</dc:creator>
  <cp:lastModifiedBy>Kim Beach</cp:lastModifiedBy>
  <cp:revision>334</cp:revision>
  <dcterms:created xsi:type="dcterms:W3CDTF">2011-08-08T18:17:53Z</dcterms:created>
  <dcterms:modified xsi:type="dcterms:W3CDTF">2023-03-27T23:13:57Z</dcterms:modified>
</cp:coreProperties>
</file>